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3" r:id="rId3"/>
    <p:sldId id="274" r:id="rId4"/>
    <p:sldId id="277" r:id="rId5"/>
    <p:sldId id="278" r:id="rId6"/>
    <p:sldId id="279"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18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486159-66A2-404C-847F-B4E37F383840}" type="datetimeFigureOut">
              <a:rPr lang="en-US" smtClean="0"/>
              <a:t>7/9/15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8C4BB-0715-BA47-A6CA-81ADB29AA24D}" type="slidenum">
              <a:rPr lang="en-US" smtClean="0"/>
              <a:t>‹#›</a:t>
            </a:fld>
            <a:endParaRPr lang="en-US"/>
          </a:p>
        </p:txBody>
      </p:sp>
    </p:spTree>
    <p:extLst>
      <p:ext uri="{BB962C8B-B14F-4D97-AF65-F5344CB8AC3E}">
        <p14:creationId xmlns:p14="http://schemas.microsoft.com/office/powerpoint/2010/main" val="1925950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486159-66A2-404C-847F-B4E37F383840}" type="datetimeFigureOut">
              <a:rPr lang="en-US" smtClean="0"/>
              <a:t>7/9/15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8C4BB-0715-BA47-A6CA-81ADB29AA24D}" type="slidenum">
              <a:rPr lang="en-US" smtClean="0"/>
              <a:t>‹#›</a:t>
            </a:fld>
            <a:endParaRPr lang="en-US"/>
          </a:p>
        </p:txBody>
      </p:sp>
    </p:spTree>
    <p:extLst>
      <p:ext uri="{BB962C8B-B14F-4D97-AF65-F5344CB8AC3E}">
        <p14:creationId xmlns:p14="http://schemas.microsoft.com/office/powerpoint/2010/main" val="1614451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486159-66A2-404C-847F-B4E37F383840}" type="datetimeFigureOut">
              <a:rPr lang="en-US" smtClean="0"/>
              <a:t>7/9/15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8C4BB-0715-BA47-A6CA-81ADB29AA24D}" type="slidenum">
              <a:rPr lang="en-US" smtClean="0"/>
              <a:t>‹#›</a:t>
            </a:fld>
            <a:endParaRPr lang="en-US"/>
          </a:p>
        </p:txBody>
      </p:sp>
    </p:spTree>
    <p:extLst>
      <p:ext uri="{BB962C8B-B14F-4D97-AF65-F5344CB8AC3E}">
        <p14:creationId xmlns:p14="http://schemas.microsoft.com/office/powerpoint/2010/main" val="2666239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486159-66A2-404C-847F-B4E37F383840}" type="datetimeFigureOut">
              <a:rPr lang="en-US" smtClean="0"/>
              <a:t>7/9/15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8C4BB-0715-BA47-A6CA-81ADB29AA24D}" type="slidenum">
              <a:rPr lang="en-US" smtClean="0"/>
              <a:t>‹#›</a:t>
            </a:fld>
            <a:endParaRPr lang="en-US"/>
          </a:p>
        </p:txBody>
      </p:sp>
    </p:spTree>
    <p:extLst>
      <p:ext uri="{BB962C8B-B14F-4D97-AF65-F5344CB8AC3E}">
        <p14:creationId xmlns:p14="http://schemas.microsoft.com/office/powerpoint/2010/main" val="85710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486159-66A2-404C-847F-B4E37F383840}" type="datetimeFigureOut">
              <a:rPr lang="en-US" smtClean="0"/>
              <a:t>7/9/15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08C4BB-0715-BA47-A6CA-81ADB29AA24D}" type="slidenum">
              <a:rPr lang="en-US" smtClean="0"/>
              <a:t>‹#›</a:t>
            </a:fld>
            <a:endParaRPr lang="en-US"/>
          </a:p>
        </p:txBody>
      </p:sp>
    </p:spTree>
    <p:extLst>
      <p:ext uri="{BB962C8B-B14F-4D97-AF65-F5344CB8AC3E}">
        <p14:creationId xmlns:p14="http://schemas.microsoft.com/office/powerpoint/2010/main" val="60506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486159-66A2-404C-847F-B4E37F383840}" type="datetimeFigureOut">
              <a:rPr lang="en-US" smtClean="0"/>
              <a:t>7/9/15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8C4BB-0715-BA47-A6CA-81ADB29AA24D}" type="slidenum">
              <a:rPr lang="en-US" smtClean="0"/>
              <a:t>‹#›</a:t>
            </a:fld>
            <a:endParaRPr lang="en-US"/>
          </a:p>
        </p:txBody>
      </p:sp>
    </p:spTree>
    <p:extLst>
      <p:ext uri="{BB962C8B-B14F-4D97-AF65-F5344CB8AC3E}">
        <p14:creationId xmlns:p14="http://schemas.microsoft.com/office/powerpoint/2010/main" val="161916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486159-66A2-404C-847F-B4E37F383840}" type="datetimeFigureOut">
              <a:rPr lang="en-US" smtClean="0"/>
              <a:t>7/9/15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08C4BB-0715-BA47-A6CA-81ADB29AA24D}" type="slidenum">
              <a:rPr lang="en-US" smtClean="0"/>
              <a:t>‹#›</a:t>
            </a:fld>
            <a:endParaRPr lang="en-US"/>
          </a:p>
        </p:txBody>
      </p:sp>
    </p:spTree>
    <p:extLst>
      <p:ext uri="{BB962C8B-B14F-4D97-AF65-F5344CB8AC3E}">
        <p14:creationId xmlns:p14="http://schemas.microsoft.com/office/powerpoint/2010/main" val="3835666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486159-66A2-404C-847F-B4E37F383840}" type="datetimeFigureOut">
              <a:rPr lang="en-US" smtClean="0"/>
              <a:t>7/9/15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08C4BB-0715-BA47-A6CA-81ADB29AA24D}" type="slidenum">
              <a:rPr lang="en-US" smtClean="0"/>
              <a:t>‹#›</a:t>
            </a:fld>
            <a:endParaRPr lang="en-US"/>
          </a:p>
        </p:txBody>
      </p:sp>
    </p:spTree>
    <p:extLst>
      <p:ext uri="{BB962C8B-B14F-4D97-AF65-F5344CB8AC3E}">
        <p14:creationId xmlns:p14="http://schemas.microsoft.com/office/powerpoint/2010/main" val="4094772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86159-66A2-404C-847F-B4E37F383840}" type="datetimeFigureOut">
              <a:rPr lang="en-US" smtClean="0"/>
              <a:t>7/9/15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08C4BB-0715-BA47-A6CA-81ADB29AA24D}" type="slidenum">
              <a:rPr lang="en-US" smtClean="0"/>
              <a:t>‹#›</a:t>
            </a:fld>
            <a:endParaRPr lang="en-US"/>
          </a:p>
        </p:txBody>
      </p:sp>
    </p:spTree>
    <p:extLst>
      <p:ext uri="{BB962C8B-B14F-4D97-AF65-F5344CB8AC3E}">
        <p14:creationId xmlns:p14="http://schemas.microsoft.com/office/powerpoint/2010/main" val="355179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486159-66A2-404C-847F-B4E37F383840}" type="datetimeFigureOut">
              <a:rPr lang="en-US" smtClean="0"/>
              <a:t>7/9/15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8C4BB-0715-BA47-A6CA-81ADB29AA24D}" type="slidenum">
              <a:rPr lang="en-US" smtClean="0"/>
              <a:t>‹#›</a:t>
            </a:fld>
            <a:endParaRPr lang="en-US"/>
          </a:p>
        </p:txBody>
      </p:sp>
    </p:spTree>
    <p:extLst>
      <p:ext uri="{BB962C8B-B14F-4D97-AF65-F5344CB8AC3E}">
        <p14:creationId xmlns:p14="http://schemas.microsoft.com/office/powerpoint/2010/main" val="1994085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486159-66A2-404C-847F-B4E37F383840}" type="datetimeFigureOut">
              <a:rPr lang="en-US" smtClean="0"/>
              <a:t>7/9/15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08C4BB-0715-BA47-A6CA-81ADB29AA24D}" type="slidenum">
              <a:rPr lang="en-US" smtClean="0"/>
              <a:t>‹#›</a:t>
            </a:fld>
            <a:endParaRPr lang="en-US"/>
          </a:p>
        </p:txBody>
      </p:sp>
    </p:spTree>
    <p:extLst>
      <p:ext uri="{BB962C8B-B14F-4D97-AF65-F5344CB8AC3E}">
        <p14:creationId xmlns:p14="http://schemas.microsoft.com/office/powerpoint/2010/main" val="15855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86159-66A2-404C-847F-B4E37F383840}" type="datetimeFigureOut">
              <a:rPr lang="en-US" smtClean="0"/>
              <a:t>7/9/15</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8C4BB-0715-BA47-A6CA-81ADB29AA24D}" type="slidenum">
              <a:rPr lang="en-US" smtClean="0"/>
              <a:t>‹#›</a:t>
            </a:fld>
            <a:endParaRPr lang="en-US"/>
          </a:p>
        </p:txBody>
      </p:sp>
    </p:spTree>
    <p:extLst>
      <p:ext uri="{BB962C8B-B14F-4D97-AF65-F5344CB8AC3E}">
        <p14:creationId xmlns:p14="http://schemas.microsoft.com/office/powerpoint/2010/main" val="682142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emf"/><Relationship Id="rId3" Type="http://schemas.openxmlformats.org/officeDocument/2006/relationships/image" Target="../media/image9.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3.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emf"/><Relationship Id="rId3"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3799" y="484636"/>
            <a:ext cx="8688680" cy="4247317"/>
          </a:xfrm>
          <a:prstGeom prst="rect">
            <a:avLst/>
          </a:prstGeom>
          <a:noFill/>
        </p:spPr>
        <p:txBody>
          <a:bodyPr wrap="square" rtlCol="0">
            <a:spAutoFit/>
          </a:bodyPr>
          <a:lstStyle/>
          <a:p>
            <a:r>
              <a:rPr lang="en-US" b="1" dirty="0" smtClean="0"/>
              <a:t>Middle School Performance Expectations in Evolution</a:t>
            </a:r>
            <a:endParaRPr lang="en-US" b="1" dirty="0"/>
          </a:p>
          <a:p>
            <a:r>
              <a:rPr lang="en-US" dirty="0" smtClean="0"/>
              <a:t>MS-LS4-2.  Apply scientific ideas to construct an explanation for the anatomical similarities and differences among modern organisms and between modern and fossil organisms to infer evolutionary relationships. </a:t>
            </a:r>
          </a:p>
          <a:p>
            <a:endParaRPr lang="en-US" dirty="0" smtClean="0"/>
          </a:p>
          <a:p>
            <a:endParaRPr lang="en-US" dirty="0" smtClean="0"/>
          </a:p>
          <a:p>
            <a:endParaRPr lang="en-US" dirty="0"/>
          </a:p>
          <a:p>
            <a:r>
              <a:rPr lang="en-US" b="1" dirty="0" smtClean="0"/>
              <a:t>High School Performance Expectations in Evolution</a:t>
            </a:r>
            <a:endParaRPr lang="en-US" b="1" dirty="0"/>
          </a:p>
          <a:p>
            <a:r>
              <a:rPr lang="en-US" dirty="0" smtClean="0"/>
              <a:t>HS-LS4-1.  Communicate scientific information that common ancestry and biological evolution are supported by multiple lines of empirical evidence. </a:t>
            </a:r>
          </a:p>
          <a:p>
            <a:endParaRPr lang="en-US" dirty="0" smtClean="0"/>
          </a:p>
          <a:p>
            <a:r>
              <a:rPr lang="en-US" i="1" dirty="0" smtClean="0"/>
              <a:t>Clarification Statement</a:t>
            </a:r>
            <a:r>
              <a:rPr lang="en-US" dirty="0" smtClean="0"/>
              <a:t>: Emphasis is on a conceptual understanding of the role each line of evidence has in relation to common ancestry and biological evolution.  Examples of evidence could include similarities in DNA sequences, anatomical structures, and order of appearance of structures in embryological development. </a:t>
            </a:r>
            <a:endParaRPr lang="en-US" i="1" dirty="0"/>
          </a:p>
        </p:txBody>
      </p:sp>
    </p:spTree>
    <p:extLst>
      <p:ext uri="{BB962C8B-B14F-4D97-AF65-F5344CB8AC3E}">
        <p14:creationId xmlns:p14="http://schemas.microsoft.com/office/powerpoint/2010/main" val="11325398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rot="18900000">
            <a:off x="924258" y="1588416"/>
            <a:ext cx="1088046" cy="369332"/>
          </a:xfrm>
          <a:prstGeom prst="rect">
            <a:avLst/>
          </a:prstGeom>
          <a:noFill/>
        </p:spPr>
        <p:txBody>
          <a:bodyPr wrap="none" rtlCol="0">
            <a:spAutoFit/>
          </a:bodyPr>
          <a:lstStyle/>
          <a:p>
            <a:r>
              <a:rPr lang="en-US" b="0" dirty="0" smtClean="0"/>
              <a:t>Lampreys</a:t>
            </a:r>
            <a:endParaRPr lang="en-US" b="0" dirty="0"/>
          </a:p>
        </p:txBody>
      </p:sp>
      <p:sp>
        <p:nvSpPr>
          <p:cNvPr id="4" name="TextBox 3"/>
          <p:cNvSpPr txBox="1"/>
          <p:nvPr/>
        </p:nvSpPr>
        <p:spPr>
          <a:xfrm rot="18900000">
            <a:off x="2148271" y="1754115"/>
            <a:ext cx="800219" cy="369332"/>
          </a:xfrm>
          <a:prstGeom prst="rect">
            <a:avLst/>
          </a:prstGeom>
          <a:noFill/>
        </p:spPr>
        <p:txBody>
          <a:bodyPr wrap="none" rtlCol="0">
            <a:spAutoFit/>
          </a:bodyPr>
          <a:lstStyle/>
          <a:p>
            <a:r>
              <a:rPr lang="en-US" b="0" dirty="0" smtClean="0"/>
              <a:t>Sharks</a:t>
            </a:r>
            <a:endParaRPr lang="en-US" b="0" dirty="0"/>
          </a:p>
        </p:txBody>
      </p:sp>
      <p:sp>
        <p:nvSpPr>
          <p:cNvPr id="5" name="TextBox 4"/>
          <p:cNvSpPr txBox="1"/>
          <p:nvPr/>
        </p:nvSpPr>
        <p:spPr>
          <a:xfrm rot="18900000">
            <a:off x="3661790" y="1674453"/>
            <a:ext cx="966656" cy="369332"/>
          </a:xfrm>
          <a:prstGeom prst="rect">
            <a:avLst/>
          </a:prstGeom>
          <a:noFill/>
        </p:spPr>
        <p:txBody>
          <a:bodyPr wrap="none" rtlCol="0">
            <a:spAutoFit/>
          </a:bodyPr>
          <a:lstStyle/>
          <a:p>
            <a:r>
              <a:rPr lang="en-US" b="0" dirty="0" smtClean="0"/>
              <a:t>Lungfish</a:t>
            </a:r>
            <a:endParaRPr lang="en-US" b="0" dirty="0"/>
          </a:p>
        </p:txBody>
      </p:sp>
      <p:sp>
        <p:nvSpPr>
          <p:cNvPr id="6" name="TextBox 5"/>
          <p:cNvSpPr txBox="1"/>
          <p:nvPr/>
        </p:nvSpPr>
        <p:spPr>
          <a:xfrm rot="18900000">
            <a:off x="4954613" y="1676497"/>
            <a:ext cx="975898" cy="369332"/>
          </a:xfrm>
          <a:prstGeom prst="rect">
            <a:avLst/>
          </a:prstGeom>
          <a:noFill/>
        </p:spPr>
        <p:txBody>
          <a:bodyPr wrap="none" rtlCol="0">
            <a:spAutoFit/>
          </a:bodyPr>
          <a:lstStyle/>
          <a:p>
            <a:r>
              <a:rPr lang="en-US" b="0" dirty="0" smtClean="0"/>
              <a:t>Alligator</a:t>
            </a:r>
            <a:endParaRPr lang="en-US" b="0" dirty="0"/>
          </a:p>
        </p:txBody>
      </p:sp>
      <p:sp>
        <p:nvSpPr>
          <p:cNvPr id="7" name="TextBox 6"/>
          <p:cNvSpPr txBox="1"/>
          <p:nvPr/>
        </p:nvSpPr>
        <p:spPr>
          <a:xfrm rot="18900000">
            <a:off x="6556358" y="2125437"/>
            <a:ext cx="956286" cy="369332"/>
          </a:xfrm>
          <a:prstGeom prst="rect">
            <a:avLst/>
          </a:prstGeom>
          <a:noFill/>
        </p:spPr>
        <p:txBody>
          <a:bodyPr wrap="none" rtlCol="0">
            <a:spAutoFit/>
          </a:bodyPr>
          <a:lstStyle/>
          <a:p>
            <a:r>
              <a:rPr lang="en-US" b="0" dirty="0" smtClean="0"/>
              <a:t>Humans</a:t>
            </a:r>
            <a:endParaRPr lang="en-US" b="0" dirty="0"/>
          </a:p>
        </p:txBody>
      </p:sp>
      <p:sp>
        <p:nvSpPr>
          <p:cNvPr id="8" name="TextBox 7"/>
          <p:cNvSpPr txBox="1"/>
          <p:nvPr/>
        </p:nvSpPr>
        <p:spPr>
          <a:xfrm rot="18900000">
            <a:off x="2814978" y="1662231"/>
            <a:ext cx="959442" cy="369332"/>
          </a:xfrm>
          <a:prstGeom prst="rect">
            <a:avLst/>
          </a:prstGeom>
          <a:noFill/>
        </p:spPr>
        <p:txBody>
          <a:bodyPr wrap="none" rtlCol="0">
            <a:spAutoFit/>
          </a:bodyPr>
          <a:lstStyle/>
          <a:p>
            <a:r>
              <a:rPr lang="en-US" b="0" dirty="0" err="1" smtClean="0"/>
              <a:t>Teleosts</a:t>
            </a:r>
            <a:endParaRPr lang="en-US" b="0" dirty="0"/>
          </a:p>
        </p:txBody>
      </p:sp>
      <p:cxnSp>
        <p:nvCxnSpPr>
          <p:cNvPr id="10" name="Straight Connector 9"/>
          <p:cNvCxnSpPr/>
          <p:nvPr/>
        </p:nvCxnSpPr>
        <p:spPr bwMode="auto">
          <a:xfrm flipV="1">
            <a:off x="3429000" y="2971800"/>
            <a:ext cx="3124200" cy="3505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 name="Straight Connector 11"/>
          <p:cNvCxnSpPr/>
          <p:nvPr/>
        </p:nvCxnSpPr>
        <p:spPr bwMode="auto">
          <a:xfrm>
            <a:off x="1143000" y="2362200"/>
            <a:ext cx="2971800" cy="3352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Connector 13"/>
          <p:cNvCxnSpPr/>
          <p:nvPr/>
        </p:nvCxnSpPr>
        <p:spPr bwMode="auto">
          <a:xfrm>
            <a:off x="2362200" y="2362200"/>
            <a:ext cx="2438400" cy="2590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Straight Connector 15"/>
          <p:cNvCxnSpPr/>
          <p:nvPr/>
        </p:nvCxnSpPr>
        <p:spPr bwMode="auto">
          <a:xfrm>
            <a:off x="3048000" y="2362200"/>
            <a:ext cx="2057400" cy="2209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 name="Straight Connector 17"/>
          <p:cNvCxnSpPr/>
          <p:nvPr/>
        </p:nvCxnSpPr>
        <p:spPr bwMode="auto">
          <a:xfrm>
            <a:off x="3810000" y="2438400"/>
            <a:ext cx="1676400" cy="17526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1" name="Straight Connector 20"/>
          <p:cNvCxnSpPr/>
          <p:nvPr/>
        </p:nvCxnSpPr>
        <p:spPr bwMode="auto">
          <a:xfrm>
            <a:off x="5105400" y="2438402"/>
            <a:ext cx="1055976" cy="1012897"/>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5" name="TextBox 14"/>
          <p:cNvSpPr txBox="1"/>
          <p:nvPr/>
        </p:nvSpPr>
        <p:spPr>
          <a:xfrm rot="18900000">
            <a:off x="5947275" y="1723882"/>
            <a:ext cx="761747" cy="369332"/>
          </a:xfrm>
          <a:prstGeom prst="rect">
            <a:avLst/>
          </a:prstGeom>
          <a:noFill/>
        </p:spPr>
        <p:txBody>
          <a:bodyPr wrap="none" rtlCol="0">
            <a:spAutoFit/>
          </a:bodyPr>
          <a:lstStyle/>
          <a:p>
            <a:r>
              <a:rPr lang="en-US" b="0" dirty="0" smtClean="0"/>
              <a:t>Doves</a:t>
            </a:r>
            <a:endParaRPr lang="en-US" b="0" dirty="0"/>
          </a:p>
        </p:txBody>
      </p:sp>
      <p:cxnSp>
        <p:nvCxnSpPr>
          <p:cNvPr id="11" name="Straight Connector 10"/>
          <p:cNvCxnSpPr/>
          <p:nvPr/>
        </p:nvCxnSpPr>
        <p:spPr bwMode="auto">
          <a:xfrm flipV="1">
            <a:off x="5562600" y="2362200"/>
            <a:ext cx="533400" cy="5334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extBox 19"/>
          <p:cNvSpPr txBox="1"/>
          <p:nvPr/>
        </p:nvSpPr>
        <p:spPr>
          <a:xfrm rot="18900000">
            <a:off x="4203679" y="1621191"/>
            <a:ext cx="1300356" cy="369332"/>
          </a:xfrm>
          <a:prstGeom prst="rect">
            <a:avLst/>
          </a:prstGeom>
          <a:noFill/>
        </p:spPr>
        <p:txBody>
          <a:bodyPr wrap="none" rtlCol="0">
            <a:spAutoFit/>
          </a:bodyPr>
          <a:lstStyle/>
          <a:p>
            <a:r>
              <a:rPr lang="en-US" b="0" dirty="0" smtClean="0"/>
              <a:t>Salamander</a:t>
            </a:r>
            <a:endParaRPr lang="en-US" b="0" dirty="0"/>
          </a:p>
        </p:txBody>
      </p:sp>
      <p:cxnSp>
        <p:nvCxnSpPr>
          <p:cNvPr id="13" name="Straight Connector 12"/>
          <p:cNvCxnSpPr/>
          <p:nvPr/>
        </p:nvCxnSpPr>
        <p:spPr bwMode="auto">
          <a:xfrm>
            <a:off x="4343400" y="2438400"/>
            <a:ext cx="1371600" cy="1447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87156726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rot="18900000">
            <a:off x="924258" y="1588416"/>
            <a:ext cx="1088046" cy="369332"/>
          </a:xfrm>
          <a:prstGeom prst="rect">
            <a:avLst/>
          </a:prstGeom>
          <a:noFill/>
        </p:spPr>
        <p:txBody>
          <a:bodyPr wrap="none" rtlCol="0">
            <a:spAutoFit/>
          </a:bodyPr>
          <a:lstStyle/>
          <a:p>
            <a:r>
              <a:rPr lang="en-US" b="0" dirty="0" smtClean="0"/>
              <a:t>Lampreys</a:t>
            </a:r>
            <a:endParaRPr lang="en-US" b="0" dirty="0"/>
          </a:p>
        </p:txBody>
      </p:sp>
      <p:sp>
        <p:nvSpPr>
          <p:cNvPr id="4" name="TextBox 3"/>
          <p:cNvSpPr txBox="1"/>
          <p:nvPr/>
        </p:nvSpPr>
        <p:spPr>
          <a:xfrm rot="18900000">
            <a:off x="2148271" y="1754115"/>
            <a:ext cx="800219" cy="369332"/>
          </a:xfrm>
          <a:prstGeom prst="rect">
            <a:avLst/>
          </a:prstGeom>
          <a:noFill/>
        </p:spPr>
        <p:txBody>
          <a:bodyPr wrap="none" rtlCol="0">
            <a:spAutoFit/>
          </a:bodyPr>
          <a:lstStyle/>
          <a:p>
            <a:r>
              <a:rPr lang="en-US" b="0" dirty="0" smtClean="0"/>
              <a:t>Sharks</a:t>
            </a:r>
            <a:endParaRPr lang="en-US" b="0" dirty="0"/>
          </a:p>
        </p:txBody>
      </p:sp>
      <p:sp>
        <p:nvSpPr>
          <p:cNvPr id="5" name="TextBox 4"/>
          <p:cNvSpPr txBox="1"/>
          <p:nvPr/>
        </p:nvSpPr>
        <p:spPr>
          <a:xfrm rot="18900000">
            <a:off x="2975990" y="1522053"/>
            <a:ext cx="966656" cy="369332"/>
          </a:xfrm>
          <a:prstGeom prst="rect">
            <a:avLst/>
          </a:prstGeom>
          <a:noFill/>
        </p:spPr>
        <p:txBody>
          <a:bodyPr wrap="none" rtlCol="0">
            <a:spAutoFit/>
          </a:bodyPr>
          <a:lstStyle/>
          <a:p>
            <a:r>
              <a:rPr lang="en-US" b="0" dirty="0" smtClean="0"/>
              <a:t>Lungfish</a:t>
            </a:r>
            <a:endParaRPr lang="en-US" b="0" dirty="0"/>
          </a:p>
        </p:txBody>
      </p:sp>
      <p:sp>
        <p:nvSpPr>
          <p:cNvPr id="6" name="TextBox 5"/>
          <p:cNvSpPr txBox="1"/>
          <p:nvPr/>
        </p:nvSpPr>
        <p:spPr>
          <a:xfrm rot="18900000">
            <a:off x="3887815" y="1295496"/>
            <a:ext cx="975898" cy="369332"/>
          </a:xfrm>
          <a:prstGeom prst="rect">
            <a:avLst/>
          </a:prstGeom>
          <a:noFill/>
        </p:spPr>
        <p:txBody>
          <a:bodyPr wrap="none" rtlCol="0">
            <a:spAutoFit/>
          </a:bodyPr>
          <a:lstStyle/>
          <a:p>
            <a:r>
              <a:rPr lang="en-US" b="0" dirty="0" smtClean="0"/>
              <a:t>Alligator</a:t>
            </a:r>
            <a:endParaRPr lang="en-US" b="0" dirty="0"/>
          </a:p>
        </p:txBody>
      </p:sp>
      <p:sp>
        <p:nvSpPr>
          <p:cNvPr id="7" name="TextBox 6"/>
          <p:cNvSpPr txBox="1"/>
          <p:nvPr/>
        </p:nvSpPr>
        <p:spPr>
          <a:xfrm rot="18900000">
            <a:off x="5337158" y="1211037"/>
            <a:ext cx="956286" cy="369332"/>
          </a:xfrm>
          <a:prstGeom prst="rect">
            <a:avLst/>
          </a:prstGeom>
          <a:noFill/>
        </p:spPr>
        <p:txBody>
          <a:bodyPr wrap="none" rtlCol="0">
            <a:spAutoFit/>
          </a:bodyPr>
          <a:lstStyle/>
          <a:p>
            <a:r>
              <a:rPr lang="en-US" b="0" dirty="0" smtClean="0"/>
              <a:t>Humans</a:t>
            </a:r>
            <a:endParaRPr lang="en-US" b="0" dirty="0"/>
          </a:p>
        </p:txBody>
      </p:sp>
      <p:sp>
        <p:nvSpPr>
          <p:cNvPr id="8" name="TextBox 7"/>
          <p:cNvSpPr txBox="1"/>
          <p:nvPr/>
        </p:nvSpPr>
        <p:spPr>
          <a:xfrm rot="18900000">
            <a:off x="6929778" y="1738432"/>
            <a:ext cx="959442" cy="369332"/>
          </a:xfrm>
          <a:prstGeom prst="rect">
            <a:avLst/>
          </a:prstGeom>
          <a:noFill/>
        </p:spPr>
        <p:txBody>
          <a:bodyPr wrap="none" rtlCol="0">
            <a:spAutoFit/>
          </a:bodyPr>
          <a:lstStyle/>
          <a:p>
            <a:r>
              <a:rPr lang="en-US" b="0" dirty="0" err="1" smtClean="0"/>
              <a:t>Teleosts</a:t>
            </a:r>
            <a:endParaRPr lang="en-US" b="0" dirty="0"/>
          </a:p>
        </p:txBody>
      </p:sp>
      <p:cxnSp>
        <p:nvCxnSpPr>
          <p:cNvPr id="10" name="Straight Connector 9"/>
          <p:cNvCxnSpPr/>
          <p:nvPr/>
        </p:nvCxnSpPr>
        <p:spPr bwMode="auto">
          <a:xfrm flipV="1">
            <a:off x="3352800" y="2514600"/>
            <a:ext cx="3657600" cy="40386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 name="Straight Connector 11"/>
          <p:cNvCxnSpPr/>
          <p:nvPr/>
        </p:nvCxnSpPr>
        <p:spPr bwMode="auto">
          <a:xfrm>
            <a:off x="1143000" y="2362200"/>
            <a:ext cx="2971800" cy="3352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Connector 13"/>
          <p:cNvCxnSpPr/>
          <p:nvPr/>
        </p:nvCxnSpPr>
        <p:spPr bwMode="auto">
          <a:xfrm>
            <a:off x="2362200" y="2362200"/>
            <a:ext cx="2438400" cy="25908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Straight Connector 15"/>
          <p:cNvCxnSpPr/>
          <p:nvPr/>
        </p:nvCxnSpPr>
        <p:spPr bwMode="auto">
          <a:xfrm>
            <a:off x="3352800" y="2438400"/>
            <a:ext cx="1905000" cy="1981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 name="Straight Connector 8"/>
          <p:cNvCxnSpPr/>
          <p:nvPr/>
        </p:nvCxnSpPr>
        <p:spPr bwMode="auto">
          <a:xfrm flipV="1">
            <a:off x="4876800" y="1905000"/>
            <a:ext cx="609600" cy="9906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Straight Connector 12"/>
          <p:cNvCxnSpPr/>
          <p:nvPr/>
        </p:nvCxnSpPr>
        <p:spPr bwMode="auto">
          <a:xfrm>
            <a:off x="4114800" y="2057400"/>
            <a:ext cx="1143000" cy="12954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0" name="TextBox 19"/>
          <p:cNvSpPr txBox="1"/>
          <p:nvPr/>
        </p:nvSpPr>
        <p:spPr>
          <a:xfrm>
            <a:off x="228604" y="228601"/>
            <a:ext cx="5730505" cy="369332"/>
          </a:xfrm>
          <a:prstGeom prst="rect">
            <a:avLst/>
          </a:prstGeom>
          <a:noFill/>
        </p:spPr>
        <p:txBody>
          <a:bodyPr wrap="none" rtlCol="0">
            <a:spAutoFit/>
          </a:bodyPr>
          <a:lstStyle/>
          <a:p>
            <a:r>
              <a:rPr lang="en-US" b="0" dirty="0" smtClean="0"/>
              <a:t>In Ichthyology, I almost always draw humans in the middle.</a:t>
            </a:r>
            <a:endParaRPr lang="en-US" b="0" dirty="0"/>
          </a:p>
        </p:txBody>
      </p:sp>
      <p:cxnSp>
        <p:nvCxnSpPr>
          <p:cNvPr id="11" name="Straight Connector 10"/>
          <p:cNvCxnSpPr/>
          <p:nvPr/>
        </p:nvCxnSpPr>
        <p:spPr bwMode="auto">
          <a:xfrm flipV="1">
            <a:off x="4343400" y="1905000"/>
            <a:ext cx="457200" cy="3810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7" name="TextBox 16"/>
          <p:cNvSpPr txBox="1"/>
          <p:nvPr/>
        </p:nvSpPr>
        <p:spPr>
          <a:xfrm rot="18900000">
            <a:off x="4756891" y="1219296"/>
            <a:ext cx="761747" cy="369332"/>
          </a:xfrm>
          <a:prstGeom prst="rect">
            <a:avLst/>
          </a:prstGeom>
          <a:noFill/>
        </p:spPr>
        <p:txBody>
          <a:bodyPr wrap="none" rtlCol="0">
            <a:spAutoFit/>
          </a:bodyPr>
          <a:lstStyle/>
          <a:p>
            <a:r>
              <a:rPr lang="en-US" b="0" dirty="0" smtClean="0"/>
              <a:t>Doves</a:t>
            </a:r>
            <a:endParaRPr lang="en-US" b="0" dirty="0"/>
          </a:p>
        </p:txBody>
      </p:sp>
      <p:sp>
        <p:nvSpPr>
          <p:cNvPr id="18" name="TextBox 17"/>
          <p:cNvSpPr txBox="1"/>
          <p:nvPr/>
        </p:nvSpPr>
        <p:spPr>
          <a:xfrm rot="18900000">
            <a:off x="6118200" y="1294599"/>
            <a:ext cx="1390124" cy="369332"/>
          </a:xfrm>
          <a:prstGeom prst="rect">
            <a:avLst/>
          </a:prstGeom>
          <a:noFill/>
        </p:spPr>
        <p:txBody>
          <a:bodyPr wrap="none" rtlCol="0">
            <a:spAutoFit/>
          </a:bodyPr>
          <a:lstStyle/>
          <a:p>
            <a:r>
              <a:rPr lang="en-US" b="0" dirty="0" smtClean="0"/>
              <a:t>Salamanders</a:t>
            </a:r>
            <a:endParaRPr lang="en-US" b="0" dirty="0"/>
          </a:p>
        </p:txBody>
      </p:sp>
      <p:cxnSp>
        <p:nvCxnSpPr>
          <p:cNvPr id="19" name="Straight Connector 18"/>
          <p:cNvCxnSpPr/>
          <p:nvPr/>
        </p:nvCxnSpPr>
        <p:spPr bwMode="auto">
          <a:xfrm flipV="1">
            <a:off x="4876800" y="2209800"/>
            <a:ext cx="1295400" cy="17526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03903290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1" y="304803"/>
            <a:ext cx="8458200" cy="1200329"/>
          </a:xfrm>
          <a:prstGeom prst="rect">
            <a:avLst/>
          </a:prstGeom>
          <a:noFill/>
        </p:spPr>
        <p:txBody>
          <a:bodyPr wrap="square" rtlCol="0">
            <a:spAutoFit/>
          </a:bodyPr>
          <a:lstStyle/>
          <a:p>
            <a:r>
              <a:rPr lang="en-US" b="0" dirty="0" smtClean="0"/>
              <a:t>Maintaining the same patterns of relatedness, draw the ‘doves’ on the right.</a:t>
            </a:r>
          </a:p>
          <a:p>
            <a:endParaRPr lang="en-US" b="0" dirty="0"/>
          </a:p>
          <a:p>
            <a:r>
              <a:rPr lang="en-US" b="0" dirty="0" smtClean="0"/>
              <a:t>Maintaining the same patterns of relatedness, draw the geckos on the right.  Can you also put the anoles next to the geckos and maintain the same pattern of relatedness?</a:t>
            </a:r>
            <a:endParaRPr lang="en-US" b="0" dirty="0"/>
          </a:p>
        </p:txBody>
      </p:sp>
      <p:pic>
        <p:nvPicPr>
          <p:cNvPr id="6" name="Picture 5"/>
          <p:cNvPicPr>
            <a:picLocks noChangeAspect="1"/>
          </p:cNvPicPr>
          <p:nvPr/>
        </p:nvPicPr>
        <p:blipFill>
          <a:blip r:embed="rId2"/>
          <a:stretch>
            <a:fillRect/>
          </a:stretch>
        </p:blipFill>
        <p:spPr>
          <a:xfrm>
            <a:off x="304800" y="2743202"/>
            <a:ext cx="4724400" cy="3866917"/>
          </a:xfrm>
          <a:prstGeom prst="rect">
            <a:avLst/>
          </a:prstGeom>
        </p:spPr>
      </p:pic>
    </p:spTree>
    <p:extLst>
      <p:ext uri="{BB962C8B-B14F-4D97-AF65-F5344CB8AC3E}">
        <p14:creationId xmlns:p14="http://schemas.microsoft.com/office/powerpoint/2010/main" val="89210894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0" y="3429002"/>
            <a:ext cx="4064000" cy="3189941"/>
          </a:xfrm>
          <a:prstGeom prst="rect">
            <a:avLst/>
          </a:prstGeom>
        </p:spPr>
      </p:pic>
      <p:pic>
        <p:nvPicPr>
          <p:cNvPr id="3" name="Picture 2"/>
          <p:cNvPicPr>
            <a:picLocks noChangeAspect="1"/>
          </p:cNvPicPr>
          <p:nvPr/>
        </p:nvPicPr>
        <p:blipFill>
          <a:blip r:embed="rId3"/>
          <a:stretch>
            <a:fillRect/>
          </a:stretch>
        </p:blipFill>
        <p:spPr>
          <a:xfrm>
            <a:off x="4876800" y="3276600"/>
            <a:ext cx="4115384" cy="3282252"/>
          </a:xfrm>
          <a:prstGeom prst="rect">
            <a:avLst/>
          </a:prstGeom>
        </p:spPr>
      </p:pic>
      <p:sp>
        <p:nvSpPr>
          <p:cNvPr id="4" name="TextBox 3"/>
          <p:cNvSpPr txBox="1"/>
          <p:nvPr/>
        </p:nvSpPr>
        <p:spPr>
          <a:xfrm>
            <a:off x="457202" y="838201"/>
            <a:ext cx="5522215" cy="1200329"/>
          </a:xfrm>
          <a:prstGeom prst="rect">
            <a:avLst/>
          </a:prstGeom>
          <a:noFill/>
        </p:spPr>
        <p:txBody>
          <a:bodyPr wrap="none" rtlCol="0">
            <a:spAutoFit/>
          </a:bodyPr>
          <a:lstStyle/>
          <a:p>
            <a:r>
              <a:rPr lang="en-US" dirty="0" smtClean="0"/>
              <a:t>Do these two trees show the same evolutionary pattern?</a:t>
            </a:r>
            <a:endParaRPr lang="en-US" b="0" dirty="0" smtClean="0"/>
          </a:p>
          <a:p>
            <a:endParaRPr lang="en-US" b="0" dirty="0"/>
          </a:p>
          <a:p>
            <a:r>
              <a:rPr lang="en-US" b="0" dirty="0" smtClean="0"/>
              <a:t>A.  Yes</a:t>
            </a:r>
          </a:p>
          <a:p>
            <a:r>
              <a:rPr lang="en-US" b="0" dirty="0" smtClean="0"/>
              <a:t>B.  No</a:t>
            </a:r>
            <a:endParaRPr lang="en-US" dirty="0"/>
          </a:p>
        </p:txBody>
      </p:sp>
    </p:spTree>
    <p:extLst>
      <p:ext uri="{BB962C8B-B14F-4D97-AF65-F5344CB8AC3E}">
        <p14:creationId xmlns:p14="http://schemas.microsoft.com/office/powerpoint/2010/main" val="152363443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077200" cy="2308324"/>
          </a:xfrm>
          <a:prstGeom prst="rect">
            <a:avLst/>
          </a:prstGeom>
          <a:noFill/>
        </p:spPr>
        <p:txBody>
          <a:bodyPr wrap="square" rtlCol="0">
            <a:spAutoFit/>
          </a:bodyPr>
          <a:lstStyle/>
          <a:p>
            <a:r>
              <a:rPr lang="en-US" dirty="0" smtClean="0"/>
              <a:t>Misconception probe: </a:t>
            </a:r>
            <a:r>
              <a:rPr lang="en-US" b="0" dirty="0" smtClean="0"/>
              <a:t>Which taxon represents the ancestor of the clade containing C+D?</a:t>
            </a:r>
          </a:p>
          <a:p>
            <a:endParaRPr lang="en-US" b="0" dirty="0"/>
          </a:p>
          <a:p>
            <a:pPr marL="457200" indent="-457200">
              <a:buAutoNum type="alphaUcPeriod"/>
            </a:pPr>
            <a:r>
              <a:rPr lang="en-US" b="0" dirty="0" smtClean="0"/>
              <a:t>Taxon A</a:t>
            </a:r>
          </a:p>
          <a:p>
            <a:pPr marL="457200" indent="-457200">
              <a:buAutoNum type="alphaUcPeriod"/>
            </a:pPr>
            <a:r>
              <a:rPr lang="en-US" b="0" dirty="0" smtClean="0"/>
              <a:t>Taxon B</a:t>
            </a:r>
          </a:p>
          <a:p>
            <a:pPr marL="457200" indent="-457200">
              <a:buAutoNum type="alphaUcPeriod"/>
            </a:pPr>
            <a:r>
              <a:rPr lang="en-US" b="0" dirty="0" smtClean="0"/>
              <a:t>Taxon C</a:t>
            </a:r>
          </a:p>
          <a:p>
            <a:pPr marL="457200" indent="-457200">
              <a:buAutoNum type="alphaUcPeriod"/>
            </a:pPr>
            <a:r>
              <a:rPr lang="en-US" b="0" dirty="0" smtClean="0"/>
              <a:t>Taxon D</a:t>
            </a:r>
          </a:p>
          <a:p>
            <a:pPr marL="457200" indent="-457200">
              <a:buAutoNum type="alphaUcPeriod"/>
            </a:pPr>
            <a:r>
              <a:rPr lang="en-US" b="0" dirty="0" smtClean="0"/>
              <a:t>None</a:t>
            </a:r>
            <a:endParaRPr lang="en-US" b="0" dirty="0"/>
          </a:p>
        </p:txBody>
      </p:sp>
      <p:pic>
        <p:nvPicPr>
          <p:cNvPr id="5" name="Picture 4"/>
          <p:cNvPicPr>
            <a:picLocks noChangeAspect="1"/>
          </p:cNvPicPr>
          <p:nvPr/>
        </p:nvPicPr>
        <p:blipFill>
          <a:blip r:embed="rId2"/>
          <a:stretch>
            <a:fillRect/>
          </a:stretch>
        </p:blipFill>
        <p:spPr>
          <a:xfrm>
            <a:off x="3886201" y="2209802"/>
            <a:ext cx="4684507" cy="4206733"/>
          </a:xfrm>
          <a:prstGeom prst="rect">
            <a:avLst/>
          </a:prstGeom>
        </p:spPr>
      </p:pic>
    </p:spTree>
    <p:extLst>
      <p:ext uri="{BB962C8B-B14F-4D97-AF65-F5344CB8AC3E}">
        <p14:creationId xmlns:p14="http://schemas.microsoft.com/office/powerpoint/2010/main" val="385362225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600200" y="1600202"/>
            <a:ext cx="6248984" cy="4983919"/>
          </a:xfrm>
          <a:prstGeom prst="rect">
            <a:avLst/>
          </a:prstGeom>
        </p:spPr>
      </p:pic>
      <p:sp>
        <p:nvSpPr>
          <p:cNvPr id="3" name="TextBox 2"/>
          <p:cNvSpPr txBox="1"/>
          <p:nvPr/>
        </p:nvSpPr>
        <p:spPr>
          <a:xfrm>
            <a:off x="304802" y="304801"/>
            <a:ext cx="6003491" cy="369332"/>
          </a:xfrm>
          <a:prstGeom prst="rect">
            <a:avLst/>
          </a:prstGeom>
          <a:noFill/>
        </p:spPr>
        <p:txBody>
          <a:bodyPr wrap="none" rtlCol="0">
            <a:spAutoFit/>
          </a:bodyPr>
          <a:lstStyle/>
          <a:p>
            <a:r>
              <a:rPr lang="en-US" b="0" dirty="0" smtClean="0"/>
              <a:t>Are modern day sharks the ancestors to modern day lungfish?</a:t>
            </a:r>
            <a:endParaRPr lang="en-US" b="0" dirty="0"/>
          </a:p>
        </p:txBody>
      </p:sp>
    </p:spTree>
    <p:extLst>
      <p:ext uri="{BB962C8B-B14F-4D97-AF65-F5344CB8AC3E}">
        <p14:creationId xmlns:p14="http://schemas.microsoft.com/office/powerpoint/2010/main" val="111020260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71600" y="3048002"/>
            <a:ext cx="5867400" cy="3219547"/>
          </a:xfrm>
          <a:prstGeom prst="rect">
            <a:avLst/>
          </a:prstGeom>
        </p:spPr>
      </p:pic>
      <p:grpSp>
        <p:nvGrpSpPr>
          <p:cNvPr id="17" name="Group 16"/>
          <p:cNvGrpSpPr/>
          <p:nvPr/>
        </p:nvGrpSpPr>
        <p:grpSpPr>
          <a:xfrm>
            <a:off x="457201" y="4191002"/>
            <a:ext cx="5153353" cy="2274332"/>
            <a:chOff x="1219200" y="4191000"/>
            <a:chExt cx="5153352" cy="2274332"/>
          </a:xfrm>
        </p:grpSpPr>
        <p:sp>
          <p:nvSpPr>
            <p:cNvPr id="4" name="Oval 3"/>
            <p:cNvSpPr/>
            <p:nvPr/>
          </p:nvSpPr>
          <p:spPr bwMode="auto">
            <a:xfrm>
              <a:off x="3505200" y="5257800"/>
              <a:ext cx="228600" cy="228600"/>
            </a:xfrm>
            <a:prstGeom prst="ellipse">
              <a:avLst/>
            </a:prstGeom>
            <a:solidFill>
              <a:srgbClr val="FF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endParaRPr>
            </a:p>
          </p:txBody>
        </p:sp>
        <p:sp>
          <p:nvSpPr>
            <p:cNvPr id="5" name="Oval 4"/>
            <p:cNvSpPr/>
            <p:nvPr/>
          </p:nvSpPr>
          <p:spPr bwMode="auto">
            <a:xfrm>
              <a:off x="4953000" y="4191000"/>
              <a:ext cx="228600" cy="228600"/>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endParaRPr>
            </a:p>
          </p:txBody>
        </p:sp>
        <p:sp>
          <p:nvSpPr>
            <p:cNvPr id="6" name="Oval 5"/>
            <p:cNvSpPr/>
            <p:nvPr/>
          </p:nvSpPr>
          <p:spPr bwMode="auto">
            <a:xfrm>
              <a:off x="4211782" y="4724400"/>
              <a:ext cx="207818" cy="228600"/>
            </a:xfrm>
            <a:prstGeom prst="ellipse">
              <a:avLst/>
            </a:prstGeom>
            <a:solidFill>
              <a:srgbClr val="FF66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endParaRPr>
            </a:p>
          </p:txBody>
        </p:sp>
        <p:sp>
          <p:nvSpPr>
            <p:cNvPr id="7" name="TextBox 6"/>
            <p:cNvSpPr txBox="1"/>
            <p:nvPr/>
          </p:nvSpPr>
          <p:spPr>
            <a:xfrm>
              <a:off x="1219200" y="5943600"/>
              <a:ext cx="1190951" cy="369332"/>
            </a:xfrm>
            <a:prstGeom prst="rect">
              <a:avLst/>
            </a:prstGeom>
            <a:noFill/>
          </p:spPr>
          <p:txBody>
            <a:bodyPr wrap="none" rtlCol="0">
              <a:spAutoFit/>
            </a:bodyPr>
            <a:lstStyle/>
            <a:p>
              <a:r>
                <a:rPr lang="en-US" b="0" dirty="0" smtClean="0"/>
                <a:t>Ancestor 1</a:t>
              </a:r>
              <a:endParaRPr lang="en-US" b="0" dirty="0"/>
            </a:p>
          </p:txBody>
        </p:sp>
        <p:sp>
          <p:nvSpPr>
            <p:cNvPr id="8" name="TextBox 7"/>
            <p:cNvSpPr txBox="1"/>
            <p:nvPr/>
          </p:nvSpPr>
          <p:spPr>
            <a:xfrm>
              <a:off x="3893854" y="5562600"/>
              <a:ext cx="1190951" cy="369332"/>
            </a:xfrm>
            <a:prstGeom prst="rect">
              <a:avLst/>
            </a:prstGeom>
            <a:noFill/>
          </p:spPr>
          <p:txBody>
            <a:bodyPr wrap="none" rtlCol="0">
              <a:spAutoFit/>
            </a:bodyPr>
            <a:lstStyle/>
            <a:p>
              <a:r>
                <a:rPr lang="en-US" b="0" dirty="0" smtClean="0"/>
                <a:t>Ancestor 2</a:t>
              </a:r>
              <a:endParaRPr lang="en-US" b="0" dirty="0"/>
            </a:p>
          </p:txBody>
        </p:sp>
        <p:sp>
          <p:nvSpPr>
            <p:cNvPr id="9" name="TextBox 8"/>
            <p:cNvSpPr txBox="1"/>
            <p:nvPr/>
          </p:nvSpPr>
          <p:spPr>
            <a:xfrm>
              <a:off x="5181601" y="6096000"/>
              <a:ext cx="1190951" cy="369332"/>
            </a:xfrm>
            <a:prstGeom prst="rect">
              <a:avLst/>
            </a:prstGeom>
            <a:noFill/>
          </p:spPr>
          <p:txBody>
            <a:bodyPr wrap="none" rtlCol="0">
              <a:spAutoFit/>
            </a:bodyPr>
            <a:lstStyle/>
            <a:p>
              <a:r>
                <a:rPr lang="en-US" b="0" dirty="0" smtClean="0"/>
                <a:t>Ancestor 3</a:t>
              </a:r>
              <a:endParaRPr lang="en-US" b="0" dirty="0"/>
            </a:p>
          </p:txBody>
        </p:sp>
        <p:cxnSp>
          <p:nvCxnSpPr>
            <p:cNvPr id="11" name="Straight Arrow Connector 10"/>
            <p:cNvCxnSpPr>
              <a:stCxn id="7" idx="0"/>
            </p:cNvCxnSpPr>
            <p:nvPr/>
          </p:nvCxnSpPr>
          <p:spPr bwMode="auto">
            <a:xfrm flipV="1">
              <a:off x="1814676" y="5486400"/>
              <a:ext cx="1614324" cy="45720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 name="Straight Arrow Connector 12"/>
            <p:cNvCxnSpPr>
              <a:stCxn id="8" idx="0"/>
            </p:cNvCxnSpPr>
            <p:nvPr/>
          </p:nvCxnSpPr>
          <p:spPr bwMode="auto">
            <a:xfrm flipH="1" flipV="1">
              <a:off x="4419604" y="4876800"/>
              <a:ext cx="69725" cy="68580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 name="Straight Arrow Connector 15"/>
            <p:cNvCxnSpPr>
              <a:stCxn id="9" idx="0"/>
            </p:cNvCxnSpPr>
            <p:nvPr/>
          </p:nvCxnSpPr>
          <p:spPr bwMode="auto">
            <a:xfrm flipH="1" flipV="1">
              <a:off x="5181603" y="4419600"/>
              <a:ext cx="595474" cy="1676400"/>
            </a:xfrm>
            <a:prstGeom prst="straightConnector1">
              <a:avLst/>
            </a:prstGeom>
            <a:solidFill>
              <a:schemeClr val="accent1"/>
            </a:solidFill>
            <a:ln w="2857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18" name="Rectangle 17"/>
          <p:cNvSpPr/>
          <p:nvPr/>
        </p:nvSpPr>
        <p:spPr>
          <a:xfrm>
            <a:off x="76200" y="26737"/>
            <a:ext cx="8839200" cy="2031325"/>
          </a:xfrm>
          <a:prstGeom prst="rect">
            <a:avLst/>
          </a:prstGeom>
        </p:spPr>
        <p:txBody>
          <a:bodyPr wrap="square">
            <a:spAutoFit/>
          </a:bodyPr>
          <a:lstStyle/>
          <a:p>
            <a:r>
              <a:rPr lang="en-US" sz="1800" dirty="0"/>
              <a:t>MISCONCEPTION: </a:t>
            </a:r>
            <a:r>
              <a:rPr lang="en-US" sz="1800" b="0" dirty="0"/>
              <a:t>Taxa that are nearer the </a:t>
            </a:r>
            <a:r>
              <a:rPr lang="en-US" sz="1800" b="0" dirty="0" smtClean="0"/>
              <a:t>left</a:t>
            </a:r>
            <a:r>
              <a:rPr lang="en-US" sz="1800" b="0" dirty="0"/>
              <a:t>-hand side of a phylogeny represent the ancestors of the other organisms on the tree</a:t>
            </a:r>
            <a:r>
              <a:rPr lang="en-US" sz="1800" b="0" dirty="0" smtClean="0"/>
              <a:t>.</a:t>
            </a:r>
          </a:p>
          <a:p>
            <a:endParaRPr lang="en-US" sz="1800" b="0" dirty="0"/>
          </a:p>
          <a:p>
            <a:r>
              <a:rPr lang="en-US" sz="1800" dirty="0"/>
              <a:t>CORRECTION: </a:t>
            </a:r>
            <a:r>
              <a:rPr lang="en-US" sz="1800" b="0" dirty="0"/>
              <a:t>On phylogenies, ancestral forms are represented by branches and branching points, not by the tips of the tree. The tips of the tree (wherever they are </a:t>
            </a:r>
            <a:r>
              <a:rPr lang="en-US" sz="1800" b="0" dirty="0" smtClean="0"/>
              <a:t>located) </a:t>
            </a:r>
            <a:r>
              <a:rPr lang="en-US" sz="1800" b="0" dirty="0"/>
              <a:t>represent </a:t>
            </a:r>
            <a:r>
              <a:rPr lang="en-US" sz="1800" b="0" dirty="0" smtClean="0"/>
              <a:t>descendants</a:t>
            </a:r>
            <a:r>
              <a:rPr lang="en-US" sz="1800" b="0" dirty="0"/>
              <a:t>, and the tree itself represents the relationships among these </a:t>
            </a:r>
            <a:r>
              <a:rPr lang="en-US" sz="1800" b="0" dirty="0" smtClean="0"/>
              <a:t>descendants</a:t>
            </a:r>
            <a:r>
              <a:rPr lang="en-US" sz="1800" b="0" dirty="0"/>
              <a:t>. In the phylogeny below, taxon A is the cousin of taxa B, C, and D — not their ancestor</a:t>
            </a:r>
            <a:r>
              <a:rPr lang="en-US" sz="1800" b="0" dirty="0" smtClean="0"/>
              <a:t>.</a:t>
            </a:r>
          </a:p>
        </p:txBody>
      </p:sp>
    </p:spTree>
    <p:extLst>
      <p:ext uri="{BB962C8B-B14F-4D97-AF65-F5344CB8AC3E}">
        <p14:creationId xmlns:p14="http://schemas.microsoft.com/office/powerpoint/2010/main" val="224568073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57200" y="381000"/>
            <a:ext cx="6781800" cy="3517900"/>
          </a:xfrm>
          <a:prstGeom prst="rect">
            <a:avLst/>
          </a:prstGeom>
        </p:spPr>
      </p:pic>
      <p:sp>
        <p:nvSpPr>
          <p:cNvPr id="14" name="Rectangle 13"/>
          <p:cNvSpPr/>
          <p:nvPr/>
        </p:nvSpPr>
        <p:spPr>
          <a:xfrm>
            <a:off x="228600" y="4163073"/>
            <a:ext cx="8382000" cy="2031325"/>
          </a:xfrm>
          <a:prstGeom prst="rect">
            <a:avLst/>
          </a:prstGeom>
        </p:spPr>
        <p:txBody>
          <a:bodyPr wrap="square">
            <a:spAutoFit/>
          </a:bodyPr>
          <a:lstStyle/>
          <a:p>
            <a:r>
              <a:rPr lang="en-US" b="0" dirty="0"/>
              <a:t>Which </a:t>
            </a:r>
            <a:r>
              <a:rPr lang="en-US" b="0" dirty="0" smtClean="0"/>
              <a:t>group represents </a:t>
            </a:r>
            <a:r>
              <a:rPr lang="en-US" b="0" dirty="0"/>
              <a:t>the </a:t>
            </a:r>
            <a:r>
              <a:rPr lang="en-US" b="0" dirty="0" smtClean="0"/>
              <a:t>most recent common ancestor </a:t>
            </a:r>
            <a:r>
              <a:rPr lang="en-US" b="0" dirty="0"/>
              <a:t>of the clade containing C+D</a:t>
            </a:r>
            <a:r>
              <a:rPr lang="en-US" b="0" dirty="0" smtClean="0"/>
              <a:t>?</a:t>
            </a:r>
          </a:p>
          <a:p>
            <a:endParaRPr lang="en-US" b="0" dirty="0"/>
          </a:p>
          <a:p>
            <a:pPr marL="457200" indent="-457200">
              <a:buAutoNum type="alphaUcPeriod"/>
            </a:pPr>
            <a:r>
              <a:rPr lang="en-US" b="0" dirty="0" smtClean="0"/>
              <a:t>Taxon B</a:t>
            </a:r>
          </a:p>
          <a:p>
            <a:pPr marL="457200" indent="-457200">
              <a:buAutoNum type="alphaUcPeriod"/>
            </a:pPr>
            <a:r>
              <a:rPr lang="en-US" b="0" dirty="0" smtClean="0"/>
              <a:t>Ancestor 1</a:t>
            </a:r>
          </a:p>
          <a:p>
            <a:pPr marL="457200" indent="-457200">
              <a:buAutoNum type="alphaUcPeriod"/>
            </a:pPr>
            <a:r>
              <a:rPr lang="en-US" b="0" dirty="0" smtClean="0"/>
              <a:t>Ancestor 2</a:t>
            </a:r>
          </a:p>
          <a:p>
            <a:pPr marL="457200" indent="-457200">
              <a:buAutoNum type="alphaUcPeriod"/>
            </a:pPr>
            <a:r>
              <a:rPr lang="en-US" dirty="0" smtClean="0"/>
              <a:t>Ancestor 3 </a:t>
            </a:r>
            <a:endParaRPr lang="en-US" dirty="0"/>
          </a:p>
        </p:txBody>
      </p:sp>
    </p:spTree>
    <p:extLst>
      <p:ext uri="{BB962C8B-B14F-4D97-AF65-F5344CB8AC3E}">
        <p14:creationId xmlns:p14="http://schemas.microsoft.com/office/powerpoint/2010/main" val="305877588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76200" y="26735"/>
            <a:ext cx="8839200" cy="2308324"/>
          </a:xfrm>
          <a:prstGeom prst="rect">
            <a:avLst/>
          </a:prstGeom>
        </p:spPr>
        <p:txBody>
          <a:bodyPr wrap="square">
            <a:spAutoFit/>
          </a:bodyPr>
          <a:lstStyle/>
          <a:p>
            <a:r>
              <a:rPr lang="en-US" sz="1400" dirty="0"/>
              <a:t>MISCONCEPTION: </a:t>
            </a:r>
            <a:r>
              <a:rPr lang="en-US" sz="1400" b="0" dirty="0"/>
              <a:t>Taxa that are nearer the </a:t>
            </a:r>
            <a:r>
              <a:rPr lang="en-US" sz="1400" b="0" dirty="0" smtClean="0"/>
              <a:t>left</a:t>
            </a:r>
            <a:r>
              <a:rPr lang="en-US" sz="1400" b="0" dirty="0"/>
              <a:t>-hand side of a phylogeny represent the ancestors of the other organisms on the tree</a:t>
            </a:r>
            <a:r>
              <a:rPr lang="en-US" sz="1400" b="0" dirty="0" smtClean="0"/>
              <a:t>.</a:t>
            </a:r>
          </a:p>
          <a:p>
            <a:endParaRPr lang="en-US" sz="1400" b="0" dirty="0"/>
          </a:p>
          <a:p>
            <a:r>
              <a:rPr lang="en-US" sz="1400" dirty="0" smtClean="0"/>
              <a:t>CORRECTION: </a:t>
            </a:r>
            <a:r>
              <a:rPr lang="en-US" sz="1400" b="0" dirty="0" smtClean="0"/>
              <a:t>On phylogenies, ancestral forms are represented by branches and branching points, not by the tips of the tree. The tips of the tree (wherever they are located — top, bottom, right, or left) represent </a:t>
            </a:r>
            <a:r>
              <a:rPr lang="en-US" sz="1400" b="0" dirty="0" err="1" smtClean="0"/>
              <a:t>descendents</a:t>
            </a:r>
            <a:r>
              <a:rPr lang="en-US" sz="1400" b="0" dirty="0" smtClean="0"/>
              <a:t>, and the tree itself represents the relationships among these </a:t>
            </a:r>
            <a:r>
              <a:rPr lang="en-US" sz="1400" b="0" dirty="0" err="1" smtClean="0"/>
              <a:t>descendents</a:t>
            </a:r>
            <a:r>
              <a:rPr lang="en-US" sz="1400" b="0" dirty="0" smtClean="0"/>
              <a:t>. In the phylogeny below, taxon A is the cousin of taxa B, C, and D — not their ancestor.</a:t>
            </a:r>
          </a:p>
          <a:p>
            <a:endParaRPr lang="en-US" sz="1400" b="0" dirty="0"/>
          </a:p>
          <a:p>
            <a:endParaRPr lang="en-US" sz="1400" b="0" dirty="0" smtClean="0"/>
          </a:p>
          <a:p>
            <a:r>
              <a:rPr lang="en-US" b="0" dirty="0" smtClean="0"/>
              <a:t>Which arrow represents time?  </a:t>
            </a:r>
          </a:p>
        </p:txBody>
      </p:sp>
      <p:cxnSp>
        <p:nvCxnSpPr>
          <p:cNvPr id="10" name="Straight Arrow Connector 9"/>
          <p:cNvCxnSpPr/>
          <p:nvPr/>
        </p:nvCxnSpPr>
        <p:spPr bwMode="auto">
          <a:xfrm>
            <a:off x="6248400" y="3505200"/>
            <a:ext cx="0" cy="3048000"/>
          </a:xfrm>
          <a:prstGeom prst="straightConnector1">
            <a:avLst/>
          </a:prstGeom>
          <a:solidFill>
            <a:schemeClr val="accent1"/>
          </a:solidFill>
          <a:ln w="2857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 name="Straight Arrow Connector 14"/>
          <p:cNvCxnSpPr/>
          <p:nvPr/>
        </p:nvCxnSpPr>
        <p:spPr bwMode="auto">
          <a:xfrm>
            <a:off x="1676400" y="2971800"/>
            <a:ext cx="4343400" cy="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9" name="TextBox 18"/>
          <p:cNvSpPr txBox="1"/>
          <p:nvPr/>
        </p:nvSpPr>
        <p:spPr>
          <a:xfrm>
            <a:off x="3505201" y="2438401"/>
            <a:ext cx="376500" cy="369332"/>
          </a:xfrm>
          <a:prstGeom prst="rect">
            <a:avLst/>
          </a:prstGeom>
          <a:noFill/>
        </p:spPr>
        <p:txBody>
          <a:bodyPr wrap="none" rtlCol="0">
            <a:spAutoFit/>
          </a:bodyPr>
          <a:lstStyle/>
          <a:p>
            <a:r>
              <a:rPr lang="en-US" b="0" dirty="0" smtClean="0"/>
              <a:t>A.</a:t>
            </a:r>
            <a:endParaRPr lang="en-US" b="0" dirty="0"/>
          </a:p>
        </p:txBody>
      </p:sp>
      <p:sp>
        <p:nvSpPr>
          <p:cNvPr id="20" name="TextBox 19"/>
          <p:cNvSpPr txBox="1"/>
          <p:nvPr/>
        </p:nvSpPr>
        <p:spPr>
          <a:xfrm>
            <a:off x="6324600" y="4800600"/>
            <a:ext cx="368498" cy="369332"/>
          </a:xfrm>
          <a:prstGeom prst="rect">
            <a:avLst/>
          </a:prstGeom>
          <a:noFill/>
        </p:spPr>
        <p:txBody>
          <a:bodyPr wrap="none" rtlCol="0">
            <a:spAutoFit/>
          </a:bodyPr>
          <a:lstStyle/>
          <a:p>
            <a:r>
              <a:rPr lang="en-US" dirty="0" smtClean="0"/>
              <a:t>B. </a:t>
            </a:r>
            <a:endParaRPr lang="en-US" dirty="0"/>
          </a:p>
        </p:txBody>
      </p:sp>
      <p:pic>
        <p:nvPicPr>
          <p:cNvPr id="21" name="Picture 20"/>
          <p:cNvPicPr>
            <a:picLocks noChangeAspect="1"/>
          </p:cNvPicPr>
          <p:nvPr/>
        </p:nvPicPr>
        <p:blipFill>
          <a:blip r:embed="rId2"/>
          <a:stretch>
            <a:fillRect/>
          </a:stretch>
        </p:blipFill>
        <p:spPr>
          <a:xfrm>
            <a:off x="2133601" y="3124202"/>
            <a:ext cx="3770107" cy="3385593"/>
          </a:xfrm>
          <a:prstGeom prst="rect">
            <a:avLst/>
          </a:prstGeom>
        </p:spPr>
      </p:pic>
    </p:spTree>
    <p:extLst>
      <p:ext uri="{BB962C8B-B14F-4D97-AF65-F5344CB8AC3E}">
        <p14:creationId xmlns:p14="http://schemas.microsoft.com/office/powerpoint/2010/main" val="291936373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76200" y="26735"/>
            <a:ext cx="8839200" cy="2308324"/>
          </a:xfrm>
          <a:prstGeom prst="rect">
            <a:avLst/>
          </a:prstGeom>
        </p:spPr>
        <p:txBody>
          <a:bodyPr wrap="square">
            <a:spAutoFit/>
          </a:bodyPr>
          <a:lstStyle/>
          <a:p>
            <a:r>
              <a:rPr lang="en-US" sz="1400" dirty="0"/>
              <a:t>MISCONCEPTION: </a:t>
            </a:r>
            <a:r>
              <a:rPr lang="en-US" sz="1400" b="0" dirty="0"/>
              <a:t>Taxa that are nearer the </a:t>
            </a:r>
            <a:r>
              <a:rPr lang="en-US" sz="1400" b="0" dirty="0" smtClean="0"/>
              <a:t>left</a:t>
            </a:r>
            <a:r>
              <a:rPr lang="en-US" sz="1400" b="0" dirty="0"/>
              <a:t>-hand side of a phylogeny represent the ancestors of the other organisms on the tree</a:t>
            </a:r>
            <a:r>
              <a:rPr lang="en-US" sz="1400" b="0" dirty="0" smtClean="0"/>
              <a:t>.</a:t>
            </a:r>
          </a:p>
          <a:p>
            <a:endParaRPr lang="en-US" sz="1400" b="0" dirty="0"/>
          </a:p>
          <a:p>
            <a:r>
              <a:rPr lang="en-US" sz="1400" dirty="0" smtClean="0"/>
              <a:t>CORRECTION: </a:t>
            </a:r>
            <a:r>
              <a:rPr lang="en-US" sz="1400" b="0" dirty="0" smtClean="0"/>
              <a:t>On phylogenies, ancestral forms are represented by branches and branching points, not by the tips of the tree. The tips of the tree (wherever they are located — top, bottom, right, or left) represent </a:t>
            </a:r>
            <a:r>
              <a:rPr lang="en-US" sz="1400" b="0" dirty="0" err="1" smtClean="0"/>
              <a:t>descendents</a:t>
            </a:r>
            <a:r>
              <a:rPr lang="en-US" sz="1400" b="0" dirty="0" smtClean="0"/>
              <a:t>, and the tree itself represents the relationships among these </a:t>
            </a:r>
            <a:r>
              <a:rPr lang="en-US" sz="1400" b="0" dirty="0" err="1" smtClean="0"/>
              <a:t>descendents</a:t>
            </a:r>
            <a:r>
              <a:rPr lang="en-US" sz="1400" b="0" dirty="0" smtClean="0"/>
              <a:t>. In the phylogeny below, taxon A is the cousin of taxa B, C, and D — not their ancestor.</a:t>
            </a:r>
          </a:p>
          <a:p>
            <a:endParaRPr lang="en-US" sz="1400" b="0" dirty="0"/>
          </a:p>
          <a:p>
            <a:endParaRPr lang="en-US" sz="1400" b="0" dirty="0" smtClean="0"/>
          </a:p>
          <a:p>
            <a:r>
              <a:rPr lang="en-US" b="0" dirty="0" smtClean="0"/>
              <a:t>Which arrow represents time?  </a:t>
            </a:r>
          </a:p>
        </p:txBody>
      </p:sp>
      <p:cxnSp>
        <p:nvCxnSpPr>
          <p:cNvPr id="10" name="Straight Arrow Connector 9"/>
          <p:cNvCxnSpPr/>
          <p:nvPr/>
        </p:nvCxnSpPr>
        <p:spPr bwMode="auto">
          <a:xfrm>
            <a:off x="6248400" y="3505200"/>
            <a:ext cx="0" cy="3048000"/>
          </a:xfrm>
          <a:prstGeom prst="straightConnector1">
            <a:avLst/>
          </a:prstGeom>
          <a:solidFill>
            <a:schemeClr val="accent1"/>
          </a:solidFill>
          <a:ln w="2857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9" name="TextBox 18"/>
          <p:cNvSpPr txBox="1"/>
          <p:nvPr/>
        </p:nvSpPr>
        <p:spPr>
          <a:xfrm>
            <a:off x="3505200" y="2438400"/>
            <a:ext cx="376500" cy="369332"/>
          </a:xfrm>
          <a:prstGeom prst="rect">
            <a:avLst/>
          </a:prstGeom>
          <a:noFill/>
        </p:spPr>
        <p:txBody>
          <a:bodyPr wrap="none" rtlCol="0">
            <a:spAutoFit/>
          </a:bodyPr>
          <a:lstStyle/>
          <a:p>
            <a:r>
              <a:rPr lang="en-US" dirty="0" smtClean="0"/>
              <a:t>A. </a:t>
            </a:r>
            <a:endParaRPr lang="en-US" dirty="0"/>
          </a:p>
        </p:txBody>
      </p:sp>
      <p:sp>
        <p:nvSpPr>
          <p:cNvPr id="20" name="TextBox 19"/>
          <p:cNvSpPr txBox="1"/>
          <p:nvPr/>
        </p:nvSpPr>
        <p:spPr>
          <a:xfrm>
            <a:off x="6324600" y="4800601"/>
            <a:ext cx="368498" cy="369332"/>
          </a:xfrm>
          <a:prstGeom prst="rect">
            <a:avLst/>
          </a:prstGeom>
          <a:noFill/>
        </p:spPr>
        <p:txBody>
          <a:bodyPr wrap="none" rtlCol="0">
            <a:spAutoFit/>
          </a:bodyPr>
          <a:lstStyle/>
          <a:p>
            <a:r>
              <a:rPr lang="en-US" b="0" dirty="0"/>
              <a:t>B</a:t>
            </a:r>
            <a:r>
              <a:rPr lang="en-US" b="0" dirty="0" smtClean="0"/>
              <a:t>.</a:t>
            </a:r>
            <a:endParaRPr lang="en-US" b="0" dirty="0"/>
          </a:p>
        </p:txBody>
      </p:sp>
      <p:grpSp>
        <p:nvGrpSpPr>
          <p:cNvPr id="3" name="Group 2"/>
          <p:cNvGrpSpPr/>
          <p:nvPr/>
        </p:nvGrpSpPr>
        <p:grpSpPr>
          <a:xfrm>
            <a:off x="2325858" y="2931944"/>
            <a:ext cx="3385593" cy="3770106"/>
            <a:chOff x="2325856" y="2931944"/>
            <a:chExt cx="3385593" cy="3770106"/>
          </a:xfrm>
        </p:grpSpPr>
        <p:pic>
          <p:nvPicPr>
            <p:cNvPr id="21" name="Picture 20"/>
            <p:cNvPicPr>
              <a:picLocks noChangeAspect="1"/>
            </p:cNvPicPr>
            <p:nvPr/>
          </p:nvPicPr>
          <p:blipFill>
            <a:blip r:embed="rId2"/>
            <a:stretch>
              <a:fillRect/>
            </a:stretch>
          </p:blipFill>
          <p:spPr>
            <a:xfrm rot="5400000">
              <a:off x="2133600" y="3124200"/>
              <a:ext cx="3770106" cy="3385593"/>
            </a:xfrm>
            <a:prstGeom prst="rect">
              <a:avLst/>
            </a:prstGeom>
          </p:spPr>
        </p:pic>
        <p:sp>
          <p:nvSpPr>
            <p:cNvPr id="2" name="TextBox 1"/>
            <p:cNvSpPr txBox="1"/>
            <p:nvPr/>
          </p:nvSpPr>
          <p:spPr>
            <a:xfrm>
              <a:off x="4876800" y="3276600"/>
              <a:ext cx="318229" cy="369332"/>
            </a:xfrm>
            <a:prstGeom prst="rect">
              <a:avLst/>
            </a:prstGeom>
            <a:solidFill>
              <a:schemeClr val="bg1"/>
            </a:solidFill>
          </p:spPr>
          <p:txBody>
            <a:bodyPr wrap="none" rtlCol="0">
              <a:spAutoFit/>
            </a:bodyPr>
            <a:lstStyle/>
            <a:p>
              <a:r>
                <a:rPr lang="en-US" dirty="0" smtClean="0"/>
                <a:t>A</a:t>
              </a:r>
              <a:endParaRPr lang="en-US" dirty="0"/>
            </a:p>
          </p:txBody>
        </p:sp>
        <p:sp>
          <p:nvSpPr>
            <p:cNvPr id="9" name="TextBox 8"/>
            <p:cNvSpPr txBox="1"/>
            <p:nvPr/>
          </p:nvSpPr>
          <p:spPr>
            <a:xfrm>
              <a:off x="4876800" y="4114800"/>
              <a:ext cx="312906" cy="369332"/>
            </a:xfrm>
            <a:prstGeom prst="rect">
              <a:avLst/>
            </a:prstGeom>
            <a:solidFill>
              <a:schemeClr val="bg1"/>
            </a:solidFill>
          </p:spPr>
          <p:txBody>
            <a:bodyPr wrap="none" rtlCol="0">
              <a:spAutoFit/>
            </a:bodyPr>
            <a:lstStyle/>
            <a:p>
              <a:r>
                <a:rPr lang="en-US" dirty="0"/>
                <a:t>B</a:t>
              </a:r>
            </a:p>
          </p:txBody>
        </p:sp>
        <p:sp>
          <p:nvSpPr>
            <p:cNvPr id="11" name="TextBox 10"/>
            <p:cNvSpPr txBox="1"/>
            <p:nvPr/>
          </p:nvSpPr>
          <p:spPr>
            <a:xfrm>
              <a:off x="4953000" y="5024735"/>
              <a:ext cx="312906" cy="369332"/>
            </a:xfrm>
            <a:prstGeom prst="rect">
              <a:avLst/>
            </a:prstGeom>
            <a:solidFill>
              <a:schemeClr val="bg1"/>
            </a:solidFill>
          </p:spPr>
          <p:txBody>
            <a:bodyPr wrap="none" rtlCol="0">
              <a:spAutoFit/>
            </a:bodyPr>
            <a:lstStyle/>
            <a:p>
              <a:r>
                <a:rPr lang="en-US" dirty="0"/>
                <a:t>C</a:t>
              </a:r>
            </a:p>
          </p:txBody>
        </p:sp>
        <p:sp>
          <p:nvSpPr>
            <p:cNvPr id="12" name="TextBox 11"/>
            <p:cNvSpPr txBox="1"/>
            <p:nvPr/>
          </p:nvSpPr>
          <p:spPr>
            <a:xfrm>
              <a:off x="4953000" y="5867400"/>
              <a:ext cx="326682" cy="369332"/>
            </a:xfrm>
            <a:prstGeom prst="rect">
              <a:avLst/>
            </a:prstGeom>
            <a:solidFill>
              <a:schemeClr val="bg1"/>
            </a:solidFill>
          </p:spPr>
          <p:txBody>
            <a:bodyPr wrap="none" rtlCol="0">
              <a:spAutoFit/>
            </a:bodyPr>
            <a:lstStyle/>
            <a:p>
              <a:r>
                <a:rPr lang="en-US" dirty="0"/>
                <a:t>D</a:t>
              </a:r>
            </a:p>
          </p:txBody>
        </p:sp>
      </p:grpSp>
      <p:cxnSp>
        <p:nvCxnSpPr>
          <p:cNvPr id="15" name="Straight Arrow Connector 14"/>
          <p:cNvCxnSpPr/>
          <p:nvPr/>
        </p:nvCxnSpPr>
        <p:spPr bwMode="auto">
          <a:xfrm>
            <a:off x="1828800" y="2971800"/>
            <a:ext cx="4343400" cy="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2882870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3" y="228600"/>
            <a:ext cx="3671723" cy="1477328"/>
          </a:xfrm>
          <a:prstGeom prst="rect">
            <a:avLst/>
          </a:prstGeom>
          <a:noFill/>
        </p:spPr>
        <p:txBody>
          <a:bodyPr wrap="none" rtlCol="0">
            <a:spAutoFit/>
          </a:bodyPr>
          <a:lstStyle/>
          <a:p>
            <a:endParaRPr lang="en-US" b="0" dirty="0" smtClean="0"/>
          </a:p>
          <a:p>
            <a:r>
              <a:rPr lang="en-US" b="0" dirty="0" smtClean="0"/>
              <a:t>Taxon B is more closely related to . . . </a:t>
            </a:r>
          </a:p>
          <a:p>
            <a:endParaRPr lang="en-US" b="0" dirty="0"/>
          </a:p>
          <a:p>
            <a:pPr marL="457200" indent="-457200">
              <a:buAutoNum type="alphaUcPeriod"/>
            </a:pPr>
            <a:r>
              <a:rPr lang="en-US" b="0" dirty="0" smtClean="0"/>
              <a:t>Taxon A</a:t>
            </a:r>
          </a:p>
          <a:p>
            <a:pPr marL="457200" indent="-457200">
              <a:buAutoNum type="alphaUcPeriod"/>
            </a:pPr>
            <a:r>
              <a:rPr lang="en-US" b="0" dirty="0" smtClean="0"/>
              <a:t>Taxon D</a:t>
            </a:r>
          </a:p>
        </p:txBody>
      </p:sp>
      <p:pic>
        <p:nvPicPr>
          <p:cNvPr id="5" name="Picture 4"/>
          <p:cNvPicPr>
            <a:picLocks noChangeAspect="1"/>
          </p:cNvPicPr>
          <p:nvPr/>
        </p:nvPicPr>
        <p:blipFill>
          <a:blip r:embed="rId2"/>
          <a:stretch>
            <a:fillRect/>
          </a:stretch>
        </p:blipFill>
        <p:spPr>
          <a:xfrm>
            <a:off x="3276601" y="2209802"/>
            <a:ext cx="4684507" cy="4206733"/>
          </a:xfrm>
          <a:prstGeom prst="rect">
            <a:avLst/>
          </a:prstGeom>
        </p:spPr>
      </p:pic>
    </p:spTree>
    <p:extLst>
      <p:ext uri="{BB962C8B-B14F-4D97-AF65-F5344CB8AC3E}">
        <p14:creationId xmlns:p14="http://schemas.microsoft.com/office/powerpoint/2010/main" val="229007391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85800" y="2819400"/>
            <a:ext cx="7366000" cy="3479800"/>
          </a:xfrm>
          <a:prstGeom prst="rect">
            <a:avLst/>
          </a:prstGeom>
        </p:spPr>
      </p:pic>
      <p:sp>
        <p:nvSpPr>
          <p:cNvPr id="3" name="TextBox 2"/>
          <p:cNvSpPr txBox="1"/>
          <p:nvPr/>
        </p:nvSpPr>
        <p:spPr>
          <a:xfrm>
            <a:off x="457200" y="1066801"/>
            <a:ext cx="7848600" cy="369332"/>
          </a:xfrm>
          <a:prstGeom prst="rect">
            <a:avLst/>
          </a:prstGeom>
          <a:noFill/>
        </p:spPr>
        <p:txBody>
          <a:bodyPr wrap="square" rtlCol="0">
            <a:spAutoFit/>
          </a:bodyPr>
          <a:lstStyle/>
          <a:p>
            <a:pPr algn="ctr"/>
            <a:r>
              <a:rPr lang="en-US" dirty="0" smtClean="0"/>
              <a:t>Things can get a bit tricky when you show extinct taxa on the tree.</a:t>
            </a:r>
            <a:endParaRPr lang="en-US" dirty="0"/>
          </a:p>
        </p:txBody>
      </p:sp>
    </p:spTree>
    <p:extLst>
      <p:ext uri="{BB962C8B-B14F-4D97-AF65-F5344CB8AC3E}">
        <p14:creationId xmlns:p14="http://schemas.microsoft.com/office/powerpoint/2010/main" val="38731044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1"/>
            <a:ext cx="8077200" cy="2031325"/>
          </a:xfrm>
          <a:prstGeom prst="rect">
            <a:avLst/>
          </a:prstGeom>
          <a:noFill/>
        </p:spPr>
        <p:txBody>
          <a:bodyPr wrap="square" rtlCol="0">
            <a:spAutoFit/>
          </a:bodyPr>
          <a:lstStyle/>
          <a:p>
            <a:r>
              <a:rPr lang="en-US" dirty="0" smtClean="0"/>
              <a:t>Misconception Probe:  </a:t>
            </a:r>
            <a:r>
              <a:rPr lang="en-US" b="0" dirty="0" smtClean="0"/>
              <a:t>Which taxon is the oldest?</a:t>
            </a:r>
          </a:p>
          <a:p>
            <a:endParaRPr lang="en-US" b="0" dirty="0"/>
          </a:p>
          <a:p>
            <a:pPr marL="457200" indent="-457200">
              <a:buAutoNum type="alphaUcPeriod"/>
            </a:pPr>
            <a:r>
              <a:rPr lang="en-US" b="0" dirty="0" smtClean="0"/>
              <a:t>Taxon A</a:t>
            </a:r>
          </a:p>
          <a:p>
            <a:pPr marL="457200" indent="-457200">
              <a:buAutoNum type="alphaUcPeriod"/>
            </a:pPr>
            <a:r>
              <a:rPr lang="en-US" b="0" dirty="0" smtClean="0"/>
              <a:t>Taxon B</a:t>
            </a:r>
          </a:p>
          <a:p>
            <a:pPr marL="457200" indent="-457200">
              <a:buAutoNum type="alphaUcPeriod"/>
            </a:pPr>
            <a:r>
              <a:rPr lang="en-US" b="0" dirty="0" smtClean="0"/>
              <a:t>Taxon C</a:t>
            </a:r>
          </a:p>
          <a:p>
            <a:pPr marL="457200" indent="-457200">
              <a:buAutoNum type="alphaUcPeriod"/>
            </a:pPr>
            <a:r>
              <a:rPr lang="en-US" b="0" dirty="0" smtClean="0"/>
              <a:t>Taxon D</a:t>
            </a:r>
          </a:p>
          <a:p>
            <a:pPr marL="457200" indent="-457200">
              <a:buAutoNum type="alphaUcPeriod"/>
            </a:pPr>
            <a:r>
              <a:rPr lang="en-US" b="0" dirty="0" smtClean="0"/>
              <a:t>None</a:t>
            </a:r>
            <a:endParaRPr lang="en-US" b="0" dirty="0"/>
          </a:p>
        </p:txBody>
      </p:sp>
      <p:pic>
        <p:nvPicPr>
          <p:cNvPr id="5" name="Picture 4"/>
          <p:cNvPicPr>
            <a:picLocks noChangeAspect="1"/>
          </p:cNvPicPr>
          <p:nvPr/>
        </p:nvPicPr>
        <p:blipFill>
          <a:blip r:embed="rId2"/>
          <a:stretch>
            <a:fillRect/>
          </a:stretch>
        </p:blipFill>
        <p:spPr>
          <a:xfrm>
            <a:off x="3276601" y="2209802"/>
            <a:ext cx="4684507" cy="4206733"/>
          </a:xfrm>
          <a:prstGeom prst="rect">
            <a:avLst/>
          </a:prstGeom>
        </p:spPr>
      </p:pic>
    </p:spTree>
    <p:extLst>
      <p:ext uri="{BB962C8B-B14F-4D97-AF65-F5344CB8AC3E}">
        <p14:creationId xmlns:p14="http://schemas.microsoft.com/office/powerpoint/2010/main" val="233424080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04803" y="3251200"/>
            <a:ext cx="8311911" cy="3606800"/>
          </a:xfrm>
          <a:prstGeom prst="rect">
            <a:avLst/>
          </a:prstGeom>
        </p:spPr>
      </p:pic>
      <p:sp>
        <p:nvSpPr>
          <p:cNvPr id="4" name="Rectangle 3"/>
          <p:cNvSpPr/>
          <p:nvPr/>
        </p:nvSpPr>
        <p:spPr>
          <a:xfrm>
            <a:off x="152400" y="533402"/>
            <a:ext cx="8686800" cy="2585323"/>
          </a:xfrm>
          <a:prstGeom prst="rect">
            <a:avLst/>
          </a:prstGeom>
        </p:spPr>
        <p:txBody>
          <a:bodyPr wrap="square">
            <a:spAutoFit/>
          </a:bodyPr>
          <a:lstStyle/>
          <a:p>
            <a:r>
              <a:rPr lang="en-US" sz="1800" dirty="0"/>
              <a:t>MISCONCEPTION: </a:t>
            </a:r>
            <a:r>
              <a:rPr lang="en-US" sz="1800" b="0" dirty="0"/>
              <a:t>Taxa that are nearer the </a:t>
            </a:r>
            <a:r>
              <a:rPr lang="en-US" sz="1800" b="0" dirty="0" smtClean="0"/>
              <a:t>left</a:t>
            </a:r>
            <a:r>
              <a:rPr lang="en-US" sz="1800" b="0" dirty="0"/>
              <a:t>-hand side of a phylogeny evolved earlier than other taxa on the </a:t>
            </a:r>
            <a:r>
              <a:rPr lang="en-US" sz="1800" b="0" dirty="0" smtClean="0"/>
              <a:t>tree.</a:t>
            </a:r>
          </a:p>
          <a:p>
            <a:endParaRPr lang="en-US" sz="1800" b="0" dirty="0" smtClean="0"/>
          </a:p>
          <a:p>
            <a:r>
              <a:rPr lang="en-US" sz="1800" dirty="0" smtClean="0"/>
              <a:t>Correction: </a:t>
            </a:r>
            <a:r>
              <a:rPr lang="en-US" sz="1800" b="0" dirty="0" smtClean="0"/>
              <a:t> 1.  You can flip these trees around and maintain the same relationships among the taxa.  You could put the shark on the right.  </a:t>
            </a:r>
          </a:p>
          <a:p>
            <a:endParaRPr lang="en-US" sz="1800" b="0" dirty="0"/>
          </a:p>
          <a:p>
            <a:pPr marL="342900" indent="-342900">
              <a:buAutoNum type="arabicPeriod" startAt="2"/>
            </a:pPr>
            <a:r>
              <a:rPr lang="en-US" sz="1800" b="0" dirty="0" smtClean="0"/>
              <a:t>While the lineage leading to sharks did diverge first from the rest of the group, sharks kept evolving.</a:t>
            </a:r>
          </a:p>
          <a:p>
            <a:r>
              <a:rPr lang="en-US" sz="1800" b="0" dirty="0" smtClean="0"/>
              <a:t>  </a:t>
            </a:r>
            <a:endParaRPr lang="en-US" sz="1800" dirty="0" smtClean="0"/>
          </a:p>
        </p:txBody>
      </p:sp>
    </p:spTree>
    <p:extLst>
      <p:ext uri="{BB962C8B-B14F-4D97-AF65-F5344CB8AC3E}">
        <p14:creationId xmlns:p14="http://schemas.microsoft.com/office/powerpoint/2010/main" val="37821328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2"/>
            <a:ext cx="8915400" cy="2585323"/>
          </a:xfrm>
          <a:prstGeom prst="rect">
            <a:avLst/>
          </a:prstGeom>
        </p:spPr>
        <p:txBody>
          <a:bodyPr wrap="square">
            <a:spAutoFit/>
          </a:bodyPr>
          <a:lstStyle/>
          <a:p>
            <a:r>
              <a:rPr lang="en-US" dirty="0"/>
              <a:t>MISCONCEPTION: Taxa that are adjacent on the tips of phylogeny are more closely related to one another than they are to taxa on more distant tips of the phylogeny.</a:t>
            </a:r>
            <a:endParaRPr lang="en-US" b="0" dirty="0" smtClean="0"/>
          </a:p>
          <a:p>
            <a:endParaRPr lang="en-US" b="0" dirty="0"/>
          </a:p>
          <a:p>
            <a:r>
              <a:rPr lang="en-US" dirty="0" smtClean="0"/>
              <a:t>Correction: </a:t>
            </a:r>
            <a:r>
              <a:rPr lang="en-US" b="0" dirty="0" smtClean="0"/>
              <a:t>In </a:t>
            </a:r>
            <a:r>
              <a:rPr lang="en-US" b="0" dirty="0"/>
              <a:t>a phylogeny, information about relatedness is portrayed by the pattern of branching, not by the order of taxa at the tips of the tree. </a:t>
            </a:r>
            <a:endParaRPr lang="en-US" b="0" dirty="0" smtClean="0"/>
          </a:p>
          <a:p>
            <a:endParaRPr lang="en-US" b="0" dirty="0"/>
          </a:p>
          <a:p>
            <a:r>
              <a:rPr lang="en-US" b="0" dirty="0" smtClean="0"/>
              <a:t>Are the two trees below the same?</a:t>
            </a:r>
          </a:p>
          <a:p>
            <a:r>
              <a:rPr lang="en-US" dirty="0" smtClean="0"/>
              <a:t>A.  Yes </a:t>
            </a:r>
          </a:p>
          <a:p>
            <a:r>
              <a:rPr lang="en-US" b="0" dirty="0" smtClean="0"/>
              <a:t>B.  No</a:t>
            </a:r>
            <a:endParaRPr lang="en-US" b="0" dirty="0"/>
          </a:p>
        </p:txBody>
      </p:sp>
      <p:pic>
        <p:nvPicPr>
          <p:cNvPr id="3" name="Picture 2"/>
          <p:cNvPicPr>
            <a:picLocks noChangeAspect="1"/>
          </p:cNvPicPr>
          <p:nvPr/>
        </p:nvPicPr>
        <p:blipFill>
          <a:blip r:embed="rId2"/>
          <a:stretch>
            <a:fillRect/>
          </a:stretch>
        </p:blipFill>
        <p:spPr>
          <a:xfrm>
            <a:off x="2895602" y="4381500"/>
            <a:ext cx="5439833" cy="2476500"/>
          </a:xfrm>
          <a:prstGeom prst="rect">
            <a:avLst/>
          </a:prstGeom>
        </p:spPr>
      </p:pic>
    </p:spTree>
    <p:extLst>
      <p:ext uri="{BB962C8B-B14F-4D97-AF65-F5344CB8AC3E}">
        <p14:creationId xmlns:p14="http://schemas.microsoft.com/office/powerpoint/2010/main" val="20741270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1"/>
            <a:ext cx="5701538" cy="1200329"/>
          </a:xfrm>
          <a:prstGeom prst="rect">
            <a:avLst/>
          </a:prstGeom>
          <a:noFill/>
        </p:spPr>
        <p:txBody>
          <a:bodyPr wrap="none" rtlCol="0">
            <a:spAutoFit/>
          </a:bodyPr>
          <a:lstStyle/>
          <a:p>
            <a:r>
              <a:rPr lang="en-US" b="0" dirty="0" smtClean="0"/>
              <a:t>Taxon B shared a common ancestor more recently with . . . </a:t>
            </a:r>
          </a:p>
          <a:p>
            <a:endParaRPr lang="en-US" b="0" dirty="0"/>
          </a:p>
          <a:p>
            <a:pPr marL="457200" indent="-457200">
              <a:buAutoNum type="alphaUcPeriod"/>
            </a:pPr>
            <a:r>
              <a:rPr lang="en-US" b="0" dirty="0" smtClean="0"/>
              <a:t>Taxon A</a:t>
            </a:r>
          </a:p>
          <a:p>
            <a:pPr marL="457200" indent="-457200">
              <a:buAutoNum type="alphaUcPeriod"/>
            </a:pPr>
            <a:r>
              <a:rPr lang="en-US" b="0" dirty="0" smtClean="0"/>
              <a:t>Taxon D</a:t>
            </a:r>
          </a:p>
        </p:txBody>
      </p:sp>
      <p:pic>
        <p:nvPicPr>
          <p:cNvPr id="5" name="Picture 4"/>
          <p:cNvPicPr>
            <a:picLocks noChangeAspect="1"/>
          </p:cNvPicPr>
          <p:nvPr/>
        </p:nvPicPr>
        <p:blipFill>
          <a:blip r:embed="rId2"/>
          <a:stretch>
            <a:fillRect/>
          </a:stretch>
        </p:blipFill>
        <p:spPr>
          <a:xfrm>
            <a:off x="3048001" y="2438402"/>
            <a:ext cx="4684507" cy="4206733"/>
          </a:xfrm>
          <a:prstGeom prst="rect">
            <a:avLst/>
          </a:prstGeom>
        </p:spPr>
      </p:pic>
    </p:spTree>
    <p:extLst>
      <p:ext uri="{BB962C8B-B14F-4D97-AF65-F5344CB8AC3E}">
        <p14:creationId xmlns:p14="http://schemas.microsoft.com/office/powerpoint/2010/main" val="411190315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4802" y="4114800"/>
            <a:ext cx="8376081" cy="1943100"/>
          </a:xfrm>
          <a:prstGeom prst="rect">
            <a:avLst/>
          </a:prstGeom>
        </p:spPr>
      </p:pic>
      <p:sp>
        <p:nvSpPr>
          <p:cNvPr id="3" name="Rectangle 2"/>
          <p:cNvSpPr/>
          <p:nvPr/>
        </p:nvSpPr>
        <p:spPr>
          <a:xfrm>
            <a:off x="381000" y="228602"/>
            <a:ext cx="8458200" cy="2308324"/>
          </a:xfrm>
          <a:prstGeom prst="rect">
            <a:avLst/>
          </a:prstGeom>
        </p:spPr>
        <p:txBody>
          <a:bodyPr wrap="square">
            <a:spAutoFit/>
          </a:bodyPr>
          <a:lstStyle/>
          <a:p>
            <a:r>
              <a:rPr lang="en-US" u="sng" dirty="0"/>
              <a:t>MISCONCEPTION: </a:t>
            </a:r>
            <a:r>
              <a:rPr lang="en-US" b="0" dirty="0"/>
              <a:t>Taxa that are adjacent on the tips of phylogeny are more closely related to one another than they are to taxa on more distant tips of the phylogeny</a:t>
            </a:r>
            <a:r>
              <a:rPr lang="en-US" b="0" dirty="0" smtClean="0"/>
              <a:t>.</a:t>
            </a:r>
          </a:p>
          <a:p>
            <a:endParaRPr lang="en-US" dirty="0" smtClean="0"/>
          </a:p>
          <a:p>
            <a:endParaRPr lang="en-US" dirty="0" smtClean="0"/>
          </a:p>
          <a:p>
            <a:r>
              <a:rPr lang="en-US" u="sng" dirty="0"/>
              <a:t>Correction: </a:t>
            </a:r>
            <a:r>
              <a:rPr lang="en-US" b="0" dirty="0"/>
              <a:t>Organisms that share a more recent branching point (i.e., a more recent common ancestor) are more closely related than are organisms connected by a more ancient branching point (i.e., one that is closer to the root of the tree).</a:t>
            </a:r>
          </a:p>
          <a:p>
            <a:endParaRPr lang="en-US" dirty="0"/>
          </a:p>
        </p:txBody>
      </p:sp>
    </p:spTree>
    <p:extLst>
      <p:ext uri="{BB962C8B-B14F-4D97-AF65-F5344CB8AC3E}">
        <p14:creationId xmlns:p14="http://schemas.microsoft.com/office/powerpoint/2010/main" val="10298375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Figure_06_00_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621665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4572000" y="4343402"/>
            <a:ext cx="4419600" cy="1754327"/>
          </a:xfrm>
          <a:prstGeom prst="rect">
            <a:avLst/>
          </a:prstGeom>
          <a:noFill/>
        </p:spPr>
        <p:txBody>
          <a:bodyPr wrap="square" rtlCol="0">
            <a:spAutoFit/>
          </a:bodyPr>
          <a:lstStyle/>
          <a:p>
            <a:r>
              <a:rPr lang="en-US" sz="1800" b="0" dirty="0" smtClean="0"/>
              <a:t>True or False: Alligators are more closely related to humans than they are to frogs.</a:t>
            </a:r>
          </a:p>
          <a:p>
            <a:endParaRPr lang="en-US" sz="1800" b="0" dirty="0"/>
          </a:p>
          <a:p>
            <a:r>
              <a:rPr lang="en-US" sz="1800" dirty="0" smtClean="0"/>
              <a:t>A.  True </a:t>
            </a:r>
          </a:p>
          <a:p>
            <a:endParaRPr lang="en-US" sz="1800" b="0" dirty="0"/>
          </a:p>
          <a:p>
            <a:r>
              <a:rPr lang="en-US" sz="1800" b="0" dirty="0" smtClean="0"/>
              <a:t>B.  False</a:t>
            </a:r>
            <a:endParaRPr lang="en-US" sz="1800" b="0" dirty="0"/>
          </a:p>
        </p:txBody>
      </p:sp>
    </p:spTree>
    <p:extLst>
      <p:ext uri="{BB962C8B-B14F-4D97-AF65-F5344CB8AC3E}">
        <p14:creationId xmlns:p14="http://schemas.microsoft.com/office/powerpoint/2010/main" val="4087471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flipV="1">
            <a:off x="1905002" y="1905002"/>
            <a:ext cx="5788025" cy="392906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1490666" y="1905002"/>
            <a:ext cx="1817687" cy="2982913"/>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3027365" y="1801813"/>
            <a:ext cx="1387475" cy="230346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4576765" y="1624015"/>
            <a:ext cx="1049337" cy="171291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818190" y="1624015"/>
            <a:ext cx="723900" cy="106362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5366" name="TextBox 13"/>
          <p:cNvSpPr txBox="1">
            <a:spLocks noChangeArrowheads="1"/>
          </p:cNvSpPr>
          <p:nvPr/>
        </p:nvSpPr>
        <p:spPr bwMode="auto">
          <a:xfrm>
            <a:off x="7259641" y="1255713"/>
            <a:ext cx="8660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a:t>Human</a:t>
            </a:r>
          </a:p>
        </p:txBody>
      </p:sp>
      <p:sp>
        <p:nvSpPr>
          <p:cNvPr id="15367" name="TextBox 14"/>
          <p:cNvSpPr txBox="1">
            <a:spLocks noChangeArrowheads="1"/>
          </p:cNvSpPr>
          <p:nvPr/>
        </p:nvSpPr>
        <p:spPr bwMode="auto">
          <a:xfrm>
            <a:off x="5414964" y="1100138"/>
            <a:ext cx="7381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a:t>Lizard</a:t>
            </a:r>
          </a:p>
        </p:txBody>
      </p:sp>
      <p:sp>
        <p:nvSpPr>
          <p:cNvPr id="15368" name="TextBox 15"/>
          <p:cNvSpPr txBox="1">
            <a:spLocks noChangeArrowheads="1"/>
          </p:cNvSpPr>
          <p:nvPr/>
        </p:nvSpPr>
        <p:spPr bwMode="auto">
          <a:xfrm>
            <a:off x="4002089" y="1130300"/>
            <a:ext cx="966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a:t>Lungfish</a:t>
            </a:r>
          </a:p>
        </p:txBody>
      </p:sp>
      <p:sp>
        <p:nvSpPr>
          <p:cNvPr id="15369" name="TextBox 16"/>
          <p:cNvSpPr txBox="1">
            <a:spLocks noChangeArrowheads="1"/>
          </p:cNvSpPr>
          <p:nvPr/>
        </p:nvSpPr>
        <p:spPr bwMode="auto">
          <a:xfrm>
            <a:off x="846139" y="1296988"/>
            <a:ext cx="10439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a:t>lampreys</a:t>
            </a:r>
          </a:p>
        </p:txBody>
      </p:sp>
      <p:sp>
        <p:nvSpPr>
          <p:cNvPr id="15370" name="TextBox 17"/>
          <p:cNvSpPr txBox="1">
            <a:spLocks noChangeArrowheads="1"/>
          </p:cNvSpPr>
          <p:nvPr/>
        </p:nvSpPr>
        <p:spPr bwMode="auto">
          <a:xfrm>
            <a:off x="2441576" y="1239839"/>
            <a:ext cx="8658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a:t>salmon</a:t>
            </a:r>
          </a:p>
        </p:txBody>
      </p:sp>
      <p:sp>
        <p:nvSpPr>
          <p:cNvPr id="15371" name="TextBox 18"/>
          <p:cNvSpPr txBox="1">
            <a:spLocks noChangeArrowheads="1"/>
          </p:cNvSpPr>
          <p:nvPr/>
        </p:nvSpPr>
        <p:spPr bwMode="auto">
          <a:xfrm>
            <a:off x="1471616" y="177800"/>
            <a:ext cx="578877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a:t>Are salmon more closely related to lampreys or to humans?</a:t>
            </a:r>
          </a:p>
        </p:txBody>
      </p:sp>
      <p:sp>
        <p:nvSpPr>
          <p:cNvPr id="15372" name="TextBox 1"/>
          <p:cNvSpPr txBox="1">
            <a:spLocks noChangeArrowheads="1"/>
          </p:cNvSpPr>
          <p:nvPr/>
        </p:nvSpPr>
        <p:spPr bwMode="auto">
          <a:xfrm>
            <a:off x="5868988" y="4887915"/>
            <a:ext cx="139012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a:t>A.  Lampreys</a:t>
            </a:r>
          </a:p>
          <a:p>
            <a:pPr eaLnBrk="1" hangingPunct="1"/>
            <a:r>
              <a:rPr lang="en-US" sz="1800" dirty="0"/>
              <a:t>B.  </a:t>
            </a:r>
            <a:r>
              <a:rPr lang="en-US" sz="1800" dirty="0" smtClean="0"/>
              <a:t>Humans </a:t>
            </a:r>
            <a:endParaRPr lang="en-US" sz="1800" dirty="0"/>
          </a:p>
        </p:txBody>
      </p:sp>
    </p:spTree>
    <p:extLst>
      <p:ext uri="{BB962C8B-B14F-4D97-AF65-F5344CB8AC3E}">
        <p14:creationId xmlns:p14="http://schemas.microsoft.com/office/powerpoint/2010/main" val="14357845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1"/>
            <a:ext cx="5626360" cy="2031325"/>
          </a:xfrm>
          <a:prstGeom prst="rect">
            <a:avLst/>
          </a:prstGeom>
          <a:noFill/>
        </p:spPr>
        <p:txBody>
          <a:bodyPr wrap="none" rtlCol="0">
            <a:spAutoFit/>
          </a:bodyPr>
          <a:lstStyle/>
          <a:p>
            <a:r>
              <a:rPr lang="en-US" u="sng" dirty="0" smtClean="0"/>
              <a:t>Misconception probe: </a:t>
            </a:r>
            <a:r>
              <a:rPr lang="en-US" b="0" dirty="0" smtClean="0"/>
              <a:t>Which taxon is the most advanced?</a:t>
            </a:r>
          </a:p>
          <a:p>
            <a:endParaRPr lang="en-US" b="0" dirty="0"/>
          </a:p>
          <a:p>
            <a:pPr marL="457200" indent="-457200">
              <a:buAutoNum type="alphaUcPeriod"/>
            </a:pPr>
            <a:r>
              <a:rPr lang="en-US" b="0" dirty="0" smtClean="0"/>
              <a:t>Taxon A</a:t>
            </a:r>
          </a:p>
          <a:p>
            <a:pPr marL="457200" indent="-457200">
              <a:buAutoNum type="alphaUcPeriod"/>
            </a:pPr>
            <a:r>
              <a:rPr lang="en-US" b="0" dirty="0" smtClean="0"/>
              <a:t>Taxon B</a:t>
            </a:r>
          </a:p>
          <a:p>
            <a:pPr marL="457200" indent="-457200">
              <a:buAutoNum type="alphaUcPeriod"/>
            </a:pPr>
            <a:r>
              <a:rPr lang="en-US" b="0" dirty="0" smtClean="0"/>
              <a:t>Taxon C</a:t>
            </a:r>
          </a:p>
          <a:p>
            <a:pPr marL="457200" indent="-457200">
              <a:buAutoNum type="alphaUcPeriod"/>
            </a:pPr>
            <a:r>
              <a:rPr lang="en-US" b="0" dirty="0" smtClean="0"/>
              <a:t>Taxon D</a:t>
            </a:r>
          </a:p>
          <a:p>
            <a:pPr marL="457200" indent="-457200">
              <a:buAutoNum type="alphaUcPeriod"/>
            </a:pPr>
            <a:r>
              <a:rPr lang="en-US" b="0" dirty="0" smtClean="0"/>
              <a:t>Not an appropriate question</a:t>
            </a:r>
            <a:endParaRPr lang="en-US" b="0" dirty="0"/>
          </a:p>
        </p:txBody>
      </p:sp>
      <p:pic>
        <p:nvPicPr>
          <p:cNvPr id="5" name="Picture 4"/>
          <p:cNvPicPr>
            <a:picLocks noChangeAspect="1"/>
          </p:cNvPicPr>
          <p:nvPr/>
        </p:nvPicPr>
        <p:blipFill>
          <a:blip r:embed="rId2"/>
          <a:stretch>
            <a:fillRect/>
          </a:stretch>
        </p:blipFill>
        <p:spPr>
          <a:xfrm>
            <a:off x="4724401" y="3048002"/>
            <a:ext cx="3846307" cy="3454021"/>
          </a:xfrm>
          <a:prstGeom prst="rect">
            <a:avLst/>
          </a:prstGeom>
        </p:spPr>
      </p:pic>
    </p:spTree>
    <p:extLst>
      <p:ext uri="{BB962C8B-B14F-4D97-AF65-F5344CB8AC3E}">
        <p14:creationId xmlns:p14="http://schemas.microsoft.com/office/powerpoint/2010/main" val="24898339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0" y="3429002"/>
            <a:ext cx="4064000" cy="3189941"/>
          </a:xfrm>
          <a:prstGeom prst="rect">
            <a:avLst/>
          </a:prstGeom>
        </p:spPr>
      </p:pic>
      <p:pic>
        <p:nvPicPr>
          <p:cNvPr id="3" name="Picture 2"/>
          <p:cNvPicPr>
            <a:picLocks noChangeAspect="1"/>
          </p:cNvPicPr>
          <p:nvPr/>
        </p:nvPicPr>
        <p:blipFill>
          <a:blip r:embed="rId3"/>
          <a:stretch>
            <a:fillRect/>
          </a:stretch>
        </p:blipFill>
        <p:spPr>
          <a:xfrm>
            <a:off x="4876800" y="3276600"/>
            <a:ext cx="4115384" cy="3282252"/>
          </a:xfrm>
          <a:prstGeom prst="rect">
            <a:avLst/>
          </a:prstGeom>
        </p:spPr>
      </p:pic>
      <p:sp>
        <p:nvSpPr>
          <p:cNvPr id="4" name="TextBox 3"/>
          <p:cNvSpPr txBox="1"/>
          <p:nvPr/>
        </p:nvSpPr>
        <p:spPr>
          <a:xfrm>
            <a:off x="152400" y="228602"/>
            <a:ext cx="8763000" cy="2862323"/>
          </a:xfrm>
          <a:prstGeom prst="rect">
            <a:avLst/>
          </a:prstGeom>
          <a:noFill/>
        </p:spPr>
        <p:txBody>
          <a:bodyPr wrap="square" rtlCol="0">
            <a:spAutoFit/>
          </a:bodyPr>
          <a:lstStyle/>
          <a:p>
            <a:r>
              <a:rPr lang="en-US" sz="1800" dirty="0"/>
              <a:t>MISCONCEPTION: </a:t>
            </a:r>
            <a:r>
              <a:rPr lang="en-US" sz="1800" b="0" dirty="0"/>
              <a:t>Taxa that appear near the </a:t>
            </a:r>
            <a:r>
              <a:rPr lang="en-US" sz="1800" b="0" dirty="0" smtClean="0"/>
              <a:t>right</a:t>
            </a:r>
            <a:r>
              <a:rPr lang="en-US" sz="1800" b="0" dirty="0"/>
              <a:t>-hand side of a phylogeny are more advanced than other organisms on the tree</a:t>
            </a:r>
            <a:r>
              <a:rPr lang="en-US" sz="1800" b="0" dirty="0" smtClean="0"/>
              <a:t>.</a:t>
            </a:r>
          </a:p>
          <a:p>
            <a:endParaRPr lang="en-US" sz="1800" b="0" dirty="0" smtClean="0"/>
          </a:p>
          <a:p>
            <a:r>
              <a:rPr lang="en-US" sz="1800" dirty="0"/>
              <a:t>CORRECTION: </a:t>
            </a:r>
            <a:r>
              <a:rPr lang="en-US" sz="1800" b="0" dirty="0"/>
              <a:t>This misconception encompasses two distinct misunderstandings. First, when it comes to evolution, terms like "primitive" and "advanced" don't apply. These are value judgments that have no place in science. One form of a trait may be </a:t>
            </a:r>
            <a:r>
              <a:rPr lang="en-US" sz="1800" b="0" i="1" dirty="0"/>
              <a:t>ancestral</a:t>
            </a:r>
            <a:r>
              <a:rPr lang="en-US" sz="1800" b="0" dirty="0"/>
              <a:t> to another more </a:t>
            </a:r>
            <a:r>
              <a:rPr lang="en-US" sz="1800" b="0" i="1" dirty="0"/>
              <a:t>derived</a:t>
            </a:r>
            <a:r>
              <a:rPr lang="en-US" sz="1800" b="0" dirty="0"/>
              <a:t> form, but to say that one is primitive and the other advanced implies that evolution entails progress — which is not the case</a:t>
            </a:r>
            <a:r>
              <a:rPr lang="en-US" sz="1800" b="0" dirty="0" smtClean="0"/>
              <a:t>.</a:t>
            </a:r>
          </a:p>
          <a:p>
            <a:endParaRPr lang="en-US" sz="1800" b="0" dirty="0" smtClean="0"/>
          </a:p>
          <a:p>
            <a:r>
              <a:rPr lang="en-US" sz="1800" b="0" dirty="0" smtClean="0"/>
              <a:t>Second, the </a:t>
            </a:r>
            <a:r>
              <a:rPr lang="en-US" sz="1800" b="0" dirty="0"/>
              <a:t>same set of relationships can be portrayed in many different ways. </a:t>
            </a:r>
          </a:p>
        </p:txBody>
      </p:sp>
    </p:spTree>
    <p:extLst>
      <p:ext uri="{BB962C8B-B14F-4D97-AF65-F5344CB8AC3E}">
        <p14:creationId xmlns:p14="http://schemas.microsoft.com/office/powerpoint/2010/main" val="35179476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193</TotalTime>
  <Words>1078</Words>
  <Application>Microsoft Macintosh PowerPoint</Application>
  <PresentationFormat>On-screen Show (4:3)</PresentationFormat>
  <Paragraphs>132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Illinois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Becky Fuller</dc:creator>
  <cp:lastModifiedBy>Robert Cox</cp:lastModifiedBy>
  <cp:revision>7</cp:revision>
  <dcterms:created xsi:type="dcterms:W3CDTF">2015-06-18T16:59:26Z</dcterms:created>
  <dcterms:modified xsi:type="dcterms:W3CDTF">2015-07-09T21:17:14Z</dcterms:modified>
</cp:coreProperties>
</file>